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753600" cy="7315200"/>
  <p:notesSz cx="6858000" cy="9144000"/>
  <p:embeddedFontLst>
    <p:embeddedFont>
      <p:font typeface="Aileron Bold" panose="020B0604020202020204" charset="0"/>
      <p:regular r:id="rId36"/>
    </p:embeddedFont>
    <p:embeddedFont>
      <p:font typeface="Aileron Ultra-Bold" panose="020B0604020202020204" charset="0"/>
      <p:regular r:id="rId37"/>
    </p:embeddedFont>
    <p:embeddedFont>
      <p:font typeface="Montserrat Medium" panose="00000600000000000000" pitchFamily="2" charset="0"/>
      <p:regular r:id="rId38"/>
    </p:embeddedFont>
    <p:embeddedFont>
      <p:font typeface="Poppins" panose="00000500000000000000" pitchFamily="2" charset="0"/>
      <p:regular r:id="rId39"/>
    </p:embeddedFont>
    <p:embeddedFont>
      <p:font typeface="Poppins Bold" panose="00000800000000000000" charset="0"/>
      <p:regular r:id="rId40"/>
    </p:embeddedFont>
    <p:embeddedFont>
      <p:font typeface="Poppins Light" panose="00000400000000000000" pitchFamily="2" charset="0"/>
      <p:regular r:id="rId41"/>
    </p:embeddedFont>
    <p:embeddedFont>
      <p:font typeface="Poppins Semi-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33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svg"/><Relationship Id="rId7"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svg"/><Relationship Id="rId7"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www.mygreatlearning.com/blog/introduction-to-vgg16/"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viblo.asia/p/u-net-kien-truc-manh-me-cho-segmentation-1Je5Em905nL" TargetMode="External"/><Relationship Id="rId5" Type="http://schemas.openxmlformats.org/officeDocument/2006/relationships/image" Target="../media/image5.sv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3.jpeg"/><Relationship Id="rId5" Type="http://schemas.openxmlformats.org/officeDocument/2006/relationships/image" Target="../media/image2.svg"/><Relationship Id="rId10" Type="http://schemas.openxmlformats.org/officeDocument/2006/relationships/image" Target="../media/image22.jpeg"/><Relationship Id="rId4" Type="http://schemas.openxmlformats.org/officeDocument/2006/relationships/image" Target="../media/image1.pn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6191401" y="468677"/>
            <a:ext cx="7124398" cy="7137616"/>
          </a:xfrm>
          <a:custGeom>
            <a:avLst/>
            <a:gdLst/>
            <a:ahLst/>
            <a:cxnLst/>
            <a:rect l="l" t="t" r="r" b="b"/>
            <a:pathLst>
              <a:path w="7124398" h="7137616">
                <a:moveTo>
                  <a:pt x="0" y="0"/>
                </a:moveTo>
                <a:lnTo>
                  <a:pt x="7124398" y="0"/>
                </a:lnTo>
                <a:lnTo>
                  <a:pt x="7124398" y="7137616"/>
                </a:lnTo>
                <a:lnTo>
                  <a:pt x="0" y="7137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TextBox 3"/>
          <p:cNvSpPr txBox="1"/>
          <p:nvPr/>
        </p:nvSpPr>
        <p:spPr>
          <a:xfrm>
            <a:off x="459989" y="1972442"/>
            <a:ext cx="5017387" cy="1482576"/>
          </a:xfrm>
          <a:prstGeom prst="rect">
            <a:avLst/>
          </a:prstGeom>
        </p:spPr>
        <p:txBody>
          <a:bodyPr lIns="0" tIns="0" rIns="0" bIns="0" rtlCol="0" anchor="t">
            <a:spAutoFit/>
          </a:bodyPr>
          <a:lstStyle/>
          <a:p>
            <a:pPr>
              <a:lnSpc>
                <a:spcPts val="5800"/>
              </a:lnSpc>
            </a:pPr>
            <a:r>
              <a:rPr lang="en-US" sz="5000">
                <a:solidFill>
                  <a:srgbClr val="000000"/>
                </a:solidFill>
                <a:latin typeface="Aileron Ultra-Bold"/>
              </a:rPr>
              <a:t>NHẬN DẠNG 5 ĐỐI TƯỢNG </a:t>
            </a:r>
          </a:p>
        </p:txBody>
      </p:sp>
      <p:sp>
        <p:nvSpPr>
          <p:cNvPr id="4" name="AutoShape 4"/>
          <p:cNvSpPr/>
          <p:nvPr/>
        </p:nvSpPr>
        <p:spPr>
          <a:xfrm>
            <a:off x="579530" y="5810975"/>
            <a:ext cx="3589320" cy="0"/>
          </a:xfrm>
          <a:prstGeom prst="line">
            <a:avLst/>
          </a:prstGeom>
          <a:ln w="47625" cap="rnd">
            <a:solidFill>
              <a:srgbClr val="03989E"/>
            </a:solidFill>
            <a:prstDash val="solid"/>
            <a:headEnd type="oval" w="lg" len="lg"/>
            <a:tailEnd type="oval" w="lg" len="lg"/>
          </a:ln>
        </p:spPr>
        <p:txBody>
          <a:bodyPr/>
          <a:lstStyle/>
          <a:p>
            <a:endParaRPr lang="vi-VN"/>
          </a:p>
        </p:txBody>
      </p:sp>
      <p:sp>
        <p:nvSpPr>
          <p:cNvPr id="5" name="TextBox 5"/>
          <p:cNvSpPr txBox="1"/>
          <p:nvPr/>
        </p:nvSpPr>
        <p:spPr>
          <a:xfrm>
            <a:off x="459989" y="3609975"/>
            <a:ext cx="4813038" cy="1615707"/>
          </a:xfrm>
          <a:prstGeom prst="rect">
            <a:avLst/>
          </a:prstGeom>
        </p:spPr>
        <p:txBody>
          <a:bodyPr lIns="0" tIns="0" rIns="0" bIns="0" rtlCol="0" anchor="t">
            <a:spAutoFit/>
          </a:bodyPr>
          <a:lstStyle/>
          <a:p>
            <a:pPr>
              <a:lnSpc>
                <a:spcPts val="6446"/>
              </a:lnSpc>
            </a:pPr>
            <a:r>
              <a:rPr lang="en-US" sz="5036">
                <a:solidFill>
                  <a:srgbClr val="03989E"/>
                </a:solidFill>
                <a:latin typeface="Aileron Ultra-Bold"/>
              </a:rPr>
              <a:t>DỤNG CỤ HỌC TẬP</a:t>
            </a:r>
          </a:p>
        </p:txBody>
      </p:sp>
      <p:sp>
        <p:nvSpPr>
          <p:cNvPr id="6" name="Freeform 6"/>
          <p:cNvSpPr/>
          <p:nvPr/>
        </p:nvSpPr>
        <p:spPr>
          <a:xfrm>
            <a:off x="459989" y="293561"/>
            <a:ext cx="1343137" cy="1365324"/>
          </a:xfrm>
          <a:custGeom>
            <a:avLst/>
            <a:gdLst/>
            <a:ahLst/>
            <a:cxnLst/>
            <a:rect l="l" t="t" r="r" b="b"/>
            <a:pathLst>
              <a:path w="1343137" h="1365324">
                <a:moveTo>
                  <a:pt x="0" y="0"/>
                </a:moveTo>
                <a:lnTo>
                  <a:pt x="1343138" y="0"/>
                </a:lnTo>
                <a:lnTo>
                  <a:pt x="1343138" y="1365324"/>
                </a:lnTo>
                <a:lnTo>
                  <a:pt x="0" y="1365324"/>
                </a:lnTo>
                <a:lnTo>
                  <a:pt x="0" y="0"/>
                </a:lnTo>
                <a:close/>
              </a:path>
            </a:pathLst>
          </a:custGeom>
          <a:blipFill>
            <a:blip r:embed="rId4"/>
            <a:stretch>
              <a:fillRect/>
            </a:stretch>
          </a:blipFill>
        </p:spPr>
        <p:txBody>
          <a:bodyPr/>
          <a:lstStyle/>
          <a:p>
            <a:endParaRPr lang="vi-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7156414" y="5480954"/>
            <a:ext cx="4531903" cy="4540311"/>
          </a:xfrm>
          <a:custGeom>
            <a:avLst/>
            <a:gdLst/>
            <a:ahLst/>
            <a:cxnLst/>
            <a:rect l="l" t="t" r="r" b="b"/>
            <a:pathLst>
              <a:path w="4531903" h="4540311">
                <a:moveTo>
                  <a:pt x="0" y="0"/>
                </a:moveTo>
                <a:lnTo>
                  <a:pt x="4531903" y="0"/>
                </a:lnTo>
                <a:lnTo>
                  <a:pt x="4531903" y="4540311"/>
                </a:lnTo>
                <a:lnTo>
                  <a:pt x="0" y="4540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4846422" y="1292247"/>
            <a:ext cx="4619984" cy="5452222"/>
          </a:xfrm>
          <a:custGeom>
            <a:avLst/>
            <a:gdLst/>
            <a:ahLst/>
            <a:cxnLst/>
            <a:rect l="l" t="t" r="r" b="b"/>
            <a:pathLst>
              <a:path w="4619984" h="5452222">
                <a:moveTo>
                  <a:pt x="0" y="0"/>
                </a:moveTo>
                <a:lnTo>
                  <a:pt x="4619984" y="0"/>
                </a:lnTo>
                <a:lnTo>
                  <a:pt x="4619984" y="5452221"/>
                </a:lnTo>
                <a:lnTo>
                  <a:pt x="0" y="5452221"/>
                </a:lnTo>
                <a:lnTo>
                  <a:pt x="0" y="0"/>
                </a:lnTo>
                <a:close/>
              </a:path>
            </a:pathLst>
          </a:custGeom>
          <a:blipFill>
            <a:blip r:embed="rId4"/>
            <a:stretch>
              <a:fillRect/>
            </a:stretch>
          </a:blipFill>
        </p:spPr>
        <p:txBody>
          <a:bodyPr/>
          <a:lstStyle/>
          <a:p>
            <a:endParaRPr lang="vi-VN"/>
          </a:p>
        </p:txBody>
      </p:sp>
      <p:sp>
        <p:nvSpPr>
          <p:cNvPr id="4" name="TextBox 4"/>
          <p:cNvSpPr txBox="1"/>
          <p:nvPr/>
        </p:nvSpPr>
        <p:spPr>
          <a:xfrm>
            <a:off x="1556880" y="367698"/>
            <a:ext cx="5945341" cy="644967"/>
          </a:xfrm>
          <a:prstGeom prst="rect">
            <a:avLst/>
          </a:prstGeom>
        </p:spPr>
        <p:txBody>
          <a:bodyPr lIns="0" tIns="0" rIns="0" bIns="0" rtlCol="0" anchor="t">
            <a:spAutoFit/>
          </a:bodyPr>
          <a:lstStyle/>
          <a:p>
            <a:pPr>
              <a:lnSpc>
                <a:spcPts val="4851"/>
              </a:lnSpc>
            </a:pPr>
            <a:r>
              <a:rPr lang="en-US" sz="4900">
                <a:solidFill>
                  <a:srgbClr val="03989E"/>
                </a:solidFill>
                <a:latin typeface="Aileron Bold"/>
              </a:rPr>
              <a:t>CHUẨN BỊ DỮ LIỆU</a:t>
            </a:r>
          </a:p>
        </p:txBody>
      </p:sp>
      <p:sp>
        <p:nvSpPr>
          <p:cNvPr id="5" name="TextBox 5"/>
          <p:cNvSpPr txBox="1"/>
          <p:nvPr/>
        </p:nvSpPr>
        <p:spPr>
          <a:xfrm>
            <a:off x="608919" y="1244622"/>
            <a:ext cx="3798030" cy="4426035"/>
          </a:xfrm>
          <a:prstGeom prst="rect">
            <a:avLst/>
          </a:prstGeom>
        </p:spPr>
        <p:txBody>
          <a:bodyPr lIns="0" tIns="0" rIns="0" bIns="0" rtlCol="0" anchor="t">
            <a:spAutoFit/>
          </a:bodyPr>
          <a:lstStyle/>
          <a:p>
            <a:pPr>
              <a:lnSpc>
                <a:spcPts val="2212"/>
              </a:lnSpc>
            </a:pPr>
            <a:r>
              <a:rPr lang="en-US" sz="1580">
                <a:solidFill>
                  <a:srgbClr val="283035"/>
                </a:solidFill>
                <a:latin typeface="Poppins"/>
              </a:rPr>
              <a:t>Các hàm chuẩn bị dữ liệu cho việc huấn luyện:</a:t>
            </a:r>
          </a:p>
          <a:p>
            <a:pPr marL="341123" lvl="1" indent="-170561">
              <a:lnSpc>
                <a:spcPts val="2212"/>
              </a:lnSpc>
              <a:buFont typeface="Arial"/>
              <a:buChar char="•"/>
            </a:pPr>
            <a:r>
              <a:rPr lang="en-US" sz="1580">
                <a:solidFill>
                  <a:srgbClr val="283035"/>
                </a:solidFill>
                <a:latin typeface="Poppins Semi-Bold"/>
              </a:rPr>
              <a:t>Hàm load_data</a:t>
            </a:r>
            <a:r>
              <a:rPr lang="en-US" sz="1580">
                <a:solidFill>
                  <a:srgbClr val="283035"/>
                </a:solidFill>
                <a:latin typeface="Poppins"/>
              </a:rPr>
              <a:t>: Tải dữ liệu hình ảnh và nhãn từ các tập tin và trả về chúng dưới dạng mảng numpy.</a:t>
            </a:r>
          </a:p>
          <a:p>
            <a:pPr marL="341123" lvl="1" indent="-170561">
              <a:lnSpc>
                <a:spcPts val="2212"/>
              </a:lnSpc>
              <a:buFont typeface="Arial"/>
              <a:buChar char="•"/>
            </a:pPr>
            <a:r>
              <a:rPr lang="en-US" sz="1580">
                <a:solidFill>
                  <a:srgbClr val="283035"/>
                </a:solidFill>
                <a:latin typeface="Poppins Bold"/>
              </a:rPr>
              <a:t>Hàm preprocessing</a:t>
            </a:r>
            <a:r>
              <a:rPr lang="en-US" sz="1580">
                <a:solidFill>
                  <a:srgbClr val="283035"/>
                </a:solidFill>
                <a:latin typeface="Poppins"/>
              </a:rPr>
              <a:t>: Tiền xử lý dữ liệu hình ảnh và nhãn bằng cách mở rộng chiều của nhãn, chuyển đổi kiểu dữ liệu của hình ảnh và chuẩn hóa dữ liệu về miền [0, 1]. Sau đó, phân chia dữ liệu thành tập huấn luyện và tập validation, và thực hiện mã hóa one-hot trên nhãn để chuẩn bị cho quá trình huấn luyện mô hình.</a:t>
            </a:r>
          </a:p>
          <a:p>
            <a:pPr>
              <a:lnSpc>
                <a:spcPts val="2212"/>
              </a:lnSpc>
            </a:pPr>
            <a:endParaRPr lang="en-US" sz="1580">
              <a:solidFill>
                <a:srgbClr val="283035"/>
              </a:solidFill>
              <a:latin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6191401" y="468677"/>
            <a:ext cx="7124398" cy="7137616"/>
          </a:xfrm>
          <a:custGeom>
            <a:avLst/>
            <a:gdLst/>
            <a:ahLst/>
            <a:cxnLst/>
            <a:rect l="l" t="t" r="r" b="b"/>
            <a:pathLst>
              <a:path w="7124398" h="7137616">
                <a:moveTo>
                  <a:pt x="0" y="0"/>
                </a:moveTo>
                <a:lnTo>
                  <a:pt x="7124398" y="0"/>
                </a:lnTo>
                <a:lnTo>
                  <a:pt x="7124398" y="7137616"/>
                </a:lnTo>
                <a:lnTo>
                  <a:pt x="0" y="7137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AutoShape 3"/>
          <p:cNvSpPr/>
          <p:nvPr/>
        </p:nvSpPr>
        <p:spPr>
          <a:xfrm>
            <a:off x="459989" y="4728351"/>
            <a:ext cx="3589320" cy="0"/>
          </a:xfrm>
          <a:prstGeom prst="line">
            <a:avLst/>
          </a:prstGeom>
          <a:ln w="47625" cap="rnd">
            <a:solidFill>
              <a:srgbClr val="03989E"/>
            </a:solidFill>
            <a:prstDash val="solid"/>
            <a:headEnd type="oval" w="lg" len="lg"/>
            <a:tailEnd type="oval" w="lg" len="lg"/>
          </a:ln>
        </p:spPr>
        <p:txBody>
          <a:bodyPr/>
          <a:lstStyle/>
          <a:p>
            <a:endParaRPr lang="vi-VN"/>
          </a:p>
        </p:txBody>
      </p:sp>
      <p:sp>
        <p:nvSpPr>
          <p:cNvPr id="4" name="Freeform 4"/>
          <p:cNvSpPr/>
          <p:nvPr/>
        </p:nvSpPr>
        <p:spPr>
          <a:xfrm>
            <a:off x="459989" y="384958"/>
            <a:ext cx="1799790" cy="1538002"/>
          </a:xfrm>
          <a:custGeom>
            <a:avLst/>
            <a:gdLst/>
            <a:ahLst/>
            <a:cxnLst/>
            <a:rect l="l" t="t" r="r" b="b"/>
            <a:pathLst>
              <a:path w="1799790" h="1538002">
                <a:moveTo>
                  <a:pt x="0" y="0"/>
                </a:moveTo>
                <a:lnTo>
                  <a:pt x="1799791" y="0"/>
                </a:lnTo>
                <a:lnTo>
                  <a:pt x="1799791" y="1538003"/>
                </a:lnTo>
                <a:lnTo>
                  <a:pt x="0" y="1538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459989" y="2865121"/>
            <a:ext cx="4778383" cy="1295202"/>
          </a:xfrm>
          <a:prstGeom prst="rect">
            <a:avLst/>
          </a:prstGeom>
        </p:spPr>
        <p:txBody>
          <a:bodyPr lIns="0" tIns="0" rIns="0" bIns="0" rtlCol="0" anchor="t">
            <a:spAutoFit/>
          </a:bodyPr>
          <a:lstStyle/>
          <a:p>
            <a:pPr>
              <a:lnSpc>
                <a:spcPts val="4950"/>
              </a:lnSpc>
            </a:pPr>
            <a:r>
              <a:rPr lang="en-US" sz="5000">
                <a:solidFill>
                  <a:srgbClr val="03989E"/>
                </a:solidFill>
                <a:latin typeface="Aileron Ultra-Bold"/>
              </a:rPr>
              <a:t>PHÂN LỚP ĐỐI TƯỢNG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459989" y="2712321"/>
            <a:ext cx="4911675" cy="1985808"/>
          </a:xfrm>
          <a:prstGeom prst="rect">
            <a:avLst/>
          </a:prstGeom>
        </p:spPr>
        <p:txBody>
          <a:bodyPr lIns="0" tIns="0" rIns="0" bIns="0" rtlCol="0" anchor="t">
            <a:spAutoFit/>
          </a:bodyPr>
          <a:lstStyle/>
          <a:p>
            <a:pPr>
              <a:lnSpc>
                <a:spcPts val="5135"/>
              </a:lnSpc>
            </a:pPr>
            <a:r>
              <a:rPr lang="en-US" sz="5187">
                <a:solidFill>
                  <a:srgbClr val="03989E"/>
                </a:solidFill>
                <a:latin typeface="Aileron Ultra-Bold"/>
              </a:rPr>
              <a:t>MULTI-LAYER PERCEPTRON</a:t>
            </a:r>
          </a:p>
          <a:p>
            <a:pPr>
              <a:lnSpc>
                <a:spcPts val="5135"/>
              </a:lnSpc>
            </a:pPr>
            <a:endParaRPr lang="en-US" sz="5187">
              <a:solidFill>
                <a:srgbClr val="03989E"/>
              </a:solidFill>
              <a:latin typeface="Aileron Ultra-Bold"/>
            </a:endParaRPr>
          </a:p>
        </p:txBody>
      </p:sp>
      <p:sp>
        <p:nvSpPr>
          <p:cNvPr id="3" name="Freeform 3"/>
          <p:cNvSpPr/>
          <p:nvPr/>
        </p:nvSpPr>
        <p:spPr>
          <a:xfrm>
            <a:off x="6191401" y="468677"/>
            <a:ext cx="7124398" cy="7137616"/>
          </a:xfrm>
          <a:custGeom>
            <a:avLst/>
            <a:gdLst/>
            <a:ahLst/>
            <a:cxnLst/>
            <a:rect l="l" t="t" r="r" b="b"/>
            <a:pathLst>
              <a:path w="7124398" h="7137616">
                <a:moveTo>
                  <a:pt x="0" y="0"/>
                </a:moveTo>
                <a:lnTo>
                  <a:pt x="7124398" y="0"/>
                </a:lnTo>
                <a:lnTo>
                  <a:pt x="7124398" y="7137616"/>
                </a:lnTo>
                <a:lnTo>
                  <a:pt x="0" y="7137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AutoShape 4"/>
          <p:cNvSpPr/>
          <p:nvPr/>
        </p:nvSpPr>
        <p:spPr>
          <a:xfrm>
            <a:off x="459989" y="4369125"/>
            <a:ext cx="3589320" cy="0"/>
          </a:xfrm>
          <a:prstGeom prst="line">
            <a:avLst/>
          </a:prstGeom>
          <a:ln w="47625" cap="rnd">
            <a:solidFill>
              <a:srgbClr val="03989E"/>
            </a:solidFill>
            <a:prstDash val="solid"/>
            <a:headEnd type="oval" w="lg" len="lg"/>
            <a:tailEnd type="oval" w="lg" len="lg"/>
          </a:ln>
        </p:spPr>
        <p:txBody>
          <a:bodyPr/>
          <a:lstStyle/>
          <a:p>
            <a:endParaRPr lang="vi-VN"/>
          </a:p>
        </p:txBody>
      </p:sp>
      <p:sp>
        <p:nvSpPr>
          <p:cNvPr id="5" name="Freeform 5"/>
          <p:cNvSpPr/>
          <p:nvPr/>
        </p:nvSpPr>
        <p:spPr>
          <a:xfrm>
            <a:off x="459989" y="384958"/>
            <a:ext cx="1799790" cy="1538002"/>
          </a:xfrm>
          <a:custGeom>
            <a:avLst/>
            <a:gdLst/>
            <a:ahLst/>
            <a:cxnLst/>
            <a:rect l="l" t="t" r="r" b="b"/>
            <a:pathLst>
              <a:path w="1799790" h="1538002">
                <a:moveTo>
                  <a:pt x="0" y="0"/>
                </a:moveTo>
                <a:lnTo>
                  <a:pt x="1799791" y="0"/>
                </a:lnTo>
                <a:lnTo>
                  <a:pt x="1799791" y="1538003"/>
                </a:lnTo>
                <a:lnTo>
                  <a:pt x="0" y="1538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7037788" y="5553081"/>
            <a:ext cx="4531903" cy="4540311"/>
          </a:xfrm>
          <a:custGeom>
            <a:avLst/>
            <a:gdLst/>
            <a:ahLst/>
            <a:cxnLst/>
            <a:rect l="l" t="t" r="r" b="b"/>
            <a:pathLst>
              <a:path w="4531903" h="4540311">
                <a:moveTo>
                  <a:pt x="0" y="0"/>
                </a:moveTo>
                <a:lnTo>
                  <a:pt x="4531903" y="0"/>
                </a:lnTo>
                <a:lnTo>
                  <a:pt x="4531903" y="4540312"/>
                </a:lnTo>
                <a:lnTo>
                  <a:pt x="0" y="4540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5041153" y="2302212"/>
            <a:ext cx="4494489" cy="2710775"/>
          </a:xfrm>
          <a:custGeom>
            <a:avLst/>
            <a:gdLst/>
            <a:ahLst/>
            <a:cxnLst/>
            <a:rect l="l" t="t" r="r" b="b"/>
            <a:pathLst>
              <a:path w="4494489" h="2710775">
                <a:moveTo>
                  <a:pt x="0" y="0"/>
                </a:moveTo>
                <a:lnTo>
                  <a:pt x="4494489" y="0"/>
                </a:lnTo>
                <a:lnTo>
                  <a:pt x="4494489" y="2710776"/>
                </a:lnTo>
                <a:lnTo>
                  <a:pt x="0" y="2710776"/>
                </a:lnTo>
                <a:lnTo>
                  <a:pt x="0" y="0"/>
                </a:lnTo>
                <a:close/>
              </a:path>
            </a:pathLst>
          </a:custGeom>
          <a:blipFill>
            <a:blip r:embed="rId6"/>
            <a:stretch>
              <a:fillRect/>
            </a:stretch>
          </a:blipFill>
        </p:spPr>
        <p:txBody>
          <a:bodyPr/>
          <a:lstStyle/>
          <a:p>
            <a:endParaRPr lang="vi-VN"/>
          </a:p>
        </p:txBody>
      </p:sp>
      <p:sp>
        <p:nvSpPr>
          <p:cNvPr id="5" name="Freeform 5"/>
          <p:cNvSpPr/>
          <p:nvPr/>
        </p:nvSpPr>
        <p:spPr>
          <a:xfrm>
            <a:off x="653827" y="1886219"/>
            <a:ext cx="4222973" cy="3542762"/>
          </a:xfrm>
          <a:custGeom>
            <a:avLst/>
            <a:gdLst/>
            <a:ahLst/>
            <a:cxnLst/>
            <a:rect l="l" t="t" r="r" b="b"/>
            <a:pathLst>
              <a:path w="4222973" h="3542762">
                <a:moveTo>
                  <a:pt x="0" y="0"/>
                </a:moveTo>
                <a:lnTo>
                  <a:pt x="4222973" y="0"/>
                </a:lnTo>
                <a:lnTo>
                  <a:pt x="4222973" y="3542762"/>
                </a:lnTo>
                <a:lnTo>
                  <a:pt x="0" y="3542762"/>
                </a:lnTo>
                <a:lnTo>
                  <a:pt x="0" y="0"/>
                </a:lnTo>
                <a:close/>
              </a:path>
            </a:pathLst>
          </a:custGeom>
          <a:blipFill>
            <a:blip r:embed="rId7"/>
            <a:stretch>
              <a:fillRect/>
            </a:stretch>
          </a:blipFill>
        </p:spPr>
        <p:txBody>
          <a:bodyPr/>
          <a:lstStyle/>
          <a:p>
            <a:endParaRPr lang="vi-VN"/>
          </a:p>
        </p:txBody>
      </p:sp>
      <p:sp>
        <p:nvSpPr>
          <p:cNvPr id="6" name="TextBox 6"/>
          <p:cNvSpPr txBox="1"/>
          <p:nvPr/>
        </p:nvSpPr>
        <p:spPr>
          <a:xfrm>
            <a:off x="2037763" y="506747"/>
            <a:ext cx="5678073" cy="525747"/>
          </a:xfrm>
          <a:prstGeom prst="rect">
            <a:avLst/>
          </a:prstGeom>
        </p:spPr>
        <p:txBody>
          <a:bodyPr lIns="0" tIns="0" rIns="0" bIns="0" rtlCol="0" anchor="t">
            <a:spAutoFit/>
          </a:bodyPr>
          <a:lstStyle/>
          <a:p>
            <a:pPr>
              <a:lnSpc>
                <a:spcPts val="3959"/>
              </a:lnSpc>
            </a:pPr>
            <a:r>
              <a:rPr lang="en-US" sz="3999">
                <a:solidFill>
                  <a:srgbClr val="03989E"/>
                </a:solidFill>
                <a:latin typeface="Aileron Ultra-Bold"/>
              </a:rPr>
              <a:t>Multi-layer Perceptron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610848" y="6158483"/>
            <a:ext cx="4531903" cy="4540311"/>
          </a:xfrm>
          <a:custGeom>
            <a:avLst/>
            <a:gdLst/>
            <a:ahLst/>
            <a:cxnLst/>
            <a:rect l="l" t="t" r="r" b="b"/>
            <a:pathLst>
              <a:path w="4531903" h="4540311">
                <a:moveTo>
                  <a:pt x="0" y="0"/>
                </a:moveTo>
                <a:lnTo>
                  <a:pt x="4531904" y="0"/>
                </a:lnTo>
                <a:lnTo>
                  <a:pt x="4531904" y="4540311"/>
                </a:lnTo>
                <a:lnTo>
                  <a:pt x="0" y="4540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876505" y="2039094"/>
            <a:ext cx="4000295" cy="3150096"/>
          </a:xfrm>
          <a:custGeom>
            <a:avLst/>
            <a:gdLst/>
            <a:ahLst/>
            <a:cxnLst/>
            <a:rect l="l" t="t" r="r" b="b"/>
            <a:pathLst>
              <a:path w="4000295" h="3150096">
                <a:moveTo>
                  <a:pt x="0" y="0"/>
                </a:moveTo>
                <a:lnTo>
                  <a:pt x="4000295" y="0"/>
                </a:lnTo>
                <a:lnTo>
                  <a:pt x="4000295" y="3150097"/>
                </a:lnTo>
                <a:lnTo>
                  <a:pt x="0" y="3150097"/>
                </a:lnTo>
                <a:lnTo>
                  <a:pt x="0" y="0"/>
                </a:lnTo>
                <a:close/>
              </a:path>
            </a:pathLst>
          </a:custGeom>
          <a:blipFill>
            <a:blip r:embed="rId6"/>
            <a:stretch>
              <a:fillRect/>
            </a:stretch>
          </a:blipFill>
        </p:spPr>
        <p:txBody>
          <a:bodyPr/>
          <a:lstStyle/>
          <a:p>
            <a:endParaRPr lang="vi-VN"/>
          </a:p>
        </p:txBody>
      </p:sp>
      <p:sp>
        <p:nvSpPr>
          <p:cNvPr id="5" name="Freeform 5"/>
          <p:cNvSpPr/>
          <p:nvPr/>
        </p:nvSpPr>
        <p:spPr>
          <a:xfrm>
            <a:off x="5248234" y="2039094"/>
            <a:ext cx="3986735" cy="3125600"/>
          </a:xfrm>
          <a:custGeom>
            <a:avLst/>
            <a:gdLst/>
            <a:ahLst/>
            <a:cxnLst/>
            <a:rect l="l" t="t" r="r" b="b"/>
            <a:pathLst>
              <a:path w="3986735" h="3125600">
                <a:moveTo>
                  <a:pt x="0" y="0"/>
                </a:moveTo>
                <a:lnTo>
                  <a:pt x="3986735" y="0"/>
                </a:lnTo>
                <a:lnTo>
                  <a:pt x="3986735" y="3125601"/>
                </a:lnTo>
                <a:lnTo>
                  <a:pt x="0" y="3125601"/>
                </a:lnTo>
                <a:lnTo>
                  <a:pt x="0" y="0"/>
                </a:lnTo>
                <a:close/>
              </a:path>
            </a:pathLst>
          </a:custGeom>
          <a:blipFill>
            <a:blip r:embed="rId7"/>
            <a:stretch>
              <a:fillRect/>
            </a:stretch>
          </a:blipFill>
        </p:spPr>
        <p:txBody>
          <a:bodyPr/>
          <a:lstStyle/>
          <a:p>
            <a:endParaRPr lang="vi-VN"/>
          </a:p>
        </p:txBody>
      </p:sp>
      <p:sp>
        <p:nvSpPr>
          <p:cNvPr id="6" name="Freeform 6"/>
          <p:cNvSpPr/>
          <p:nvPr/>
        </p:nvSpPr>
        <p:spPr>
          <a:xfrm>
            <a:off x="1971276" y="5439243"/>
            <a:ext cx="6233487" cy="469187"/>
          </a:xfrm>
          <a:custGeom>
            <a:avLst/>
            <a:gdLst/>
            <a:ahLst/>
            <a:cxnLst/>
            <a:rect l="l" t="t" r="r" b="b"/>
            <a:pathLst>
              <a:path w="6233487" h="469187">
                <a:moveTo>
                  <a:pt x="0" y="0"/>
                </a:moveTo>
                <a:lnTo>
                  <a:pt x="6233487" y="0"/>
                </a:lnTo>
                <a:lnTo>
                  <a:pt x="6233487" y="469187"/>
                </a:lnTo>
                <a:lnTo>
                  <a:pt x="0" y="469187"/>
                </a:lnTo>
                <a:lnTo>
                  <a:pt x="0" y="0"/>
                </a:lnTo>
                <a:close/>
              </a:path>
            </a:pathLst>
          </a:custGeom>
          <a:blipFill>
            <a:blip r:embed="rId8"/>
            <a:stretch>
              <a:fillRect/>
            </a:stretch>
          </a:blipFill>
        </p:spPr>
        <p:txBody>
          <a:bodyPr/>
          <a:lstStyle/>
          <a:p>
            <a:endParaRPr lang="vi-VN"/>
          </a:p>
        </p:txBody>
      </p:sp>
      <p:sp>
        <p:nvSpPr>
          <p:cNvPr id="7" name="TextBox 7"/>
          <p:cNvSpPr txBox="1"/>
          <p:nvPr/>
        </p:nvSpPr>
        <p:spPr>
          <a:xfrm>
            <a:off x="2037763" y="506747"/>
            <a:ext cx="5678073" cy="525747"/>
          </a:xfrm>
          <a:prstGeom prst="rect">
            <a:avLst/>
          </a:prstGeom>
        </p:spPr>
        <p:txBody>
          <a:bodyPr lIns="0" tIns="0" rIns="0" bIns="0" rtlCol="0" anchor="t">
            <a:spAutoFit/>
          </a:bodyPr>
          <a:lstStyle/>
          <a:p>
            <a:pPr>
              <a:lnSpc>
                <a:spcPts val="3959"/>
              </a:lnSpc>
            </a:pPr>
            <a:r>
              <a:rPr lang="en-US" sz="3999">
                <a:solidFill>
                  <a:srgbClr val="03989E"/>
                </a:solidFill>
                <a:latin typeface="Aileron Ultra-Bold"/>
              </a:rPr>
              <a:t>Multi-layer Perceptron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459989" y="2996849"/>
            <a:ext cx="5992883" cy="1895146"/>
          </a:xfrm>
          <a:prstGeom prst="rect">
            <a:avLst/>
          </a:prstGeom>
        </p:spPr>
        <p:txBody>
          <a:bodyPr lIns="0" tIns="0" rIns="0" bIns="0" rtlCol="0" anchor="t">
            <a:spAutoFit/>
          </a:bodyPr>
          <a:lstStyle/>
          <a:p>
            <a:pPr>
              <a:lnSpc>
                <a:spcPts val="4937"/>
              </a:lnSpc>
            </a:pPr>
            <a:r>
              <a:rPr lang="en-US" sz="4987">
                <a:solidFill>
                  <a:srgbClr val="03989E"/>
                </a:solidFill>
                <a:latin typeface="Aileron Ultra-Bold"/>
              </a:rPr>
              <a:t>CONVOLUTIONAL NEURAL </a:t>
            </a:r>
          </a:p>
          <a:p>
            <a:pPr>
              <a:lnSpc>
                <a:spcPts val="4937"/>
              </a:lnSpc>
            </a:pPr>
            <a:r>
              <a:rPr lang="en-US" sz="4987">
                <a:solidFill>
                  <a:srgbClr val="03989E"/>
                </a:solidFill>
                <a:latin typeface="Aileron Ultra-Bold"/>
              </a:rPr>
              <a:t>NETWORK</a:t>
            </a:r>
          </a:p>
        </p:txBody>
      </p:sp>
      <p:sp>
        <p:nvSpPr>
          <p:cNvPr id="3" name="Freeform 3"/>
          <p:cNvSpPr/>
          <p:nvPr/>
        </p:nvSpPr>
        <p:spPr>
          <a:xfrm>
            <a:off x="6191401" y="468677"/>
            <a:ext cx="7124398" cy="7137616"/>
          </a:xfrm>
          <a:custGeom>
            <a:avLst/>
            <a:gdLst/>
            <a:ahLst/>
            <a:cxnLst/>
            <a:rect l="l" t="t" r="r" b="b"/>
            <a:pathLst>
              <a:path w="7124398" h="7137616">
                <a:moveTo>
                  <a:pt x="0" y="0"/>
                </a:moveTo>
                <a:lnTo>
                  <a:pt x="7124398" y="0"/>
                </a:lnTo>
                <a:lnTo>
                  <a:pt x="7124398" y="7137616"/>
                </a:lnTo>
                <a:lnTo>
                  <a:pt x="0" y="7137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AutoShape 4"/>
          <p:cNvSpPr/>
          <p:nvPr/>
        </p:nvSpPr>
        <p:spPr>
          <a:xfrm>
            <a:off x="459989" y="4915808"/>
            <a:ext cx="3589320" cy="0"/>
          </a:xfrm>
          <a:prstGeom prst="line">
            <a:avLst/>
          </a:prstGeom>
          <a:ln w="47625" cap="rnd">
            <a:solidFill>
              <a:srgbClr val="03989E"/>
            </a:solidFill>
            <a:prstDash val="solid"/>
            <a:headEnd type="oval" w="lg" len="lg"/>
            <a:tailEnd type="oval" w="lg" len="lg"/>
          </a:ln>
        </p:spPr>
        <p:txBody>
          <a:bodyPr/>
          <a:lstStyle/>
          <a:p>
            <a:endParaRPr lang="vi-VN"/>
          </a:p>
        </p:txBody>
      </p:sp>
      <p:sp>
        <p:nvSpPr>
          <p:cNvPr id="5" name="Freeform 5"/>
          <p:cNvSpPr/>
          <p:nvPr/>
        </p:nvSpPr>
        <p:spPr>
          <a:xfrm>
            <a:off x="459989" y="384958"/>
            <a:ext cx="1799790" cy="1538002"/>
          </a:xfrm>
          <a:custGeom>
            <a:avLst/>
            <a:gdLst/>
            <a:ahLst/>
            <a:cxnLst/>
            <a:rect l="l" t="t" r="r" b="b"/>
            <a:pathLst>
              <a:path w="1799790" h="1538002">
                <a:moveTo>
                  <a:pt x="0" y="0"/>
                </a:moveTo>
                <a:lnTo>
                  <a:pt x="1799791" y="0"/>
                </a:lnTo>
                <a:lnTo>
                  <a:pt x="1799791" y="1538003"/>
                </a:lnTo>
                <a:lnTo>
                  <a:pt x="0" y="1538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7037788" y="5553081"/>
            <a:ext cx="4531903" cy="4540311"/>
          </a:xfrm>
          <a:custGeom>
            <a:avLst/>
            <a:gdLst/>
            <a:ahLst/>
            <a:cxnLst/>
            <a:rect l="l" t="t" r="r" b="b"/>
            <a:pathLst>
              <a:path w="4531903" h="4540311">
                <a:moveTo>
                  <a:pt x="0" y="0"/>
                </a:moveTo>
                <a:lnTo>
                  <a:pt x="4531903" y="0"/>
                </a:lnTo>
                <a:lnTo>
                  <a:pt x="4531903" y="4540312"/>
                </a:lnTo>
                <a:lnTo>
                  <a:pt x="0" y="4540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389846" y="1544381"/>
            <a:ext cx="5017494" cy="3785127"/>
          </a:xfrm>
          <a:custGeom>
            <a:avLst/>
            <a:gdLst/>
            <a:ahLst/>
            <a:cxnLst/>
            <a:rect l="l" t="t" r="r" b="b"/>
            <a:pathLst>
              <a:path w="5017494" h="3785127">
                <a:moveTo>
                  <a:pt x="0" y="0"/>
                </a:moveTo>
                <a:lnTo>
                  <a:pt x="5017494" y="0"/>
                </a:lnTo>
                <a:lnTo>
                  <a:pt x="5017494" y="3785127"/>
                </a:lnTo>
                <a:lnTo>
                  <a:pt x="0" y="3785127"/>
                </a:lnTo>
                <a:lnTo>
                  <a:pt x="0" y="0"/>
                </a:lnTo>
                <a:close/>
              </a:path>
            </a:pathLst>
          </a:custGeom>
          <a:blipFill>
            <a:blip r:embed="rId6"/>
            <a:stretch>
              <a:fillRect/>
            </a:stretch>
          </a:blipFill>
        </p:spPr>
        <p:txBody>
          <a:bodyPr/>
          <a:lstStyle/>
          <a:p>
            <a:endParaRPr lang="vi-VN"/>
          </a:p>
        </p:txBody>
      </p:sp>
      <p:sp>
        <p:nvSpPr>
          <p:cNvPr id="5" name="Freeform 5"/>
          <p:cNvSpPr/>
          <p:nvPr/>
        </p:nvSpPr>
        <p:spPr>
          <a:xfrm>
            <a:off x="6035861" y="1544381"/>
            <a:ext cx="3341325" cy="3668717"/>
          </a:xfrm>
          <a:custGeom>
            <a:avLst/>
            <a:gdLst/>
            <a:ahLst/>
            <a:cxnLst/>
            <a:rect l="l" t="t" r="r" b="b"/>
            <a:pathLst>
              <a:path w="3341325" h="3668717">
                <a:moveTo>
                  <a:pt x="0" y="0"/>
                </a:moveTo>
                <a:lnTo>
                  <a:pt x="3341326" y="0"/>
                </a:lnTo>
                <a:lnTo>
                  <a:pt x="3341326" y="3668717"/>
                </a:lnTo>
                <a:lnTo>
                  <a:pt x="0" y="3668717"/>
                </a:lnTo>
                <a:lnTo>
                  <a:pt x="0" y="0"/>
                </a:lnTo>
                <a:close/>
              </a:path>
            </a:pathLst>
          </a:custGeom>
          <a:blipFill>
            <a:blip r:embed="rId7"/>
            <a:stretch>
              <a:fillRect/>
            </a:stretch>
          </a:blipFill>
        </p:spPr>
        <p:txBody>
          <a:bodyPr/>
          <a:lstStyle/>
          <a:p>
            <a:endParaRPr lang="vi-VN"/>
          </a:p>
        </p:txBody>
      </p:sp>
      <p:sp>
        <p:nvSpPr>
          <p:cNvPr id="6" name="TextBox 6"/>
          <p:cNvSpPr txBox="1"/>
          <p:nvPr/>
        </p:nvSpPr>
        <p:spPr>
          <a:xfrm>
            <a:off x="4132486" y="258628"/>
            <a:ext cx="1488628" cy="666734"/>
          </a:xfrm>
          <a:prstGeom prst="rect">
            <a:avLst/>
          </a:prstGeom>
        </p:spPr>
        <p:txBody>
          <a:bodyPr lIns="0" tIns="0" rIns="0" bIns="0" rtlCol="0" anchor="t">
            <a:spAutoFit/>
          </a:bodyPr>
          <a:lstStyle/>
          <a:p>
            <a:pPr>
              <a:lnSpc>
                <a:spcPts val="4950"/>
              </a:lnSpc>
            </a:pPr>
            <a:r>
              <a:rPr lang="en-US" sz="5000">
                <a:solidFill>
                  <a:srgbClr val="03989E"/>
                </a:solidFill>
                <a:latin typeface="Aileron Ultra-Bold"/>
              </a:rPr>
              <a:t>CNN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610848" y="6158483"/>
            <a:ext cx="4531903" cy="4540311"/>
          </a:xfrm>
          <a:custGeom>
            <a:avLst/>
            <a:gdLst/>
            <a:ahLst/>
            <a:cxnLst/>
            <a:rect l="l" t="t" r="r" b="b"/>
            <a:pathLst>
              <a:path w="4531903" h="4540311">
                <a:moveTo>
                  <a:pt x="0" y="0"/>
                </a:moveTo>
                <a:lnTo>
                  <a:pt x="4531904" y="0"/>
                </a:lnTo>
                <a:lnTo>
                  <a:pt x="4531904" y="4540311"/>
                </a:lnTo>
                <a:lnTo>
                  <a:pt x="0" y="4540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715181" y="1844622"/>
            <a:ext cx="3739525" cy="2902781"/>
          </a:xfrm>
          <a:custGeom>
            <a:avLst/>
            <a:gdLst/>
            <a:ahLst/>
            <a:cxnLst/>
            <a:rect l="l" t="t" r="r" b="b"/>
            <a:pathLst>
              <a:path w="3739525" h="2902781">
                <a:moveTo>
                  <a:pt x="0" y="0"/>
                </a:moveTo>
                <a:lnTo>
                  <a:pt x="3739525" y="0"/>
                </a:lnTo>
                <a:lnTo>
                  <a:pt x="3739525" y="2902781"/>
                </a:lnTo>
                <a:lnTo>
                  <a:pt x="0" y="2902781"/>
                </a:lnTo>
                <a:lnTo>
                  <a:pt x="0" y="0"/>
                </a:lnTo>
                <a:close/>
              </a:path>
            </a:pathLst>
          </a:custGeom>
          <a:blipFill>
            <a:blip r:embed="rId6"/>
            <a:stretch>
              <a:fillRect/>
            </a:stretch>
          </a:blipFill>
        </p:spPr>
        <p:txBody>
          <a:bodyPr/>
          <a:lstStyle/>
          <a:p>
            <a:endParaRPr lang="vi-VN"/>
          </a:p>
        </p:txBody>
      </p:sp>
      <p:sp>
        <p:nvSpPr>
          <p:cNvPr id="5" name="Freeform 5"/>
          <p:cNvSpPr/>
          <p:nvPr/>
        </p:nvSpPr>
        <p:spPr>
          <a:xfrm>
            <a:off x="5156143" y="1844622"/>
            <a:ext cx="3748152" cy="2902781"/>
          </a:xfrm>
          <a:custGeom>
            <a:avLst/>
            <a:gdLst/>
            <a:ahLst/>
            <a:cxnLst/>
            <a:rect l="l" t="t" r="r" b="b"/>
            <a:pathLst>
              <a:path w="3748152" h="2902781">
                <a:moveTo>
                  <a:pt x="0" y="0"/>
                </a:moveTo>
                <a:lnTo>
                  <a:pt x="3748152" y="0"/>
                </a:lnTo>
                <a:lnTo>
                  <a:pt x="3748152" y="2902781"/>
                </a:lnTo>
                <a:lnTo>
                  <a:pt x="0" y="2902781"/>
                </a:lnTo>
                <a:lnTo>
                  <a:pt x="0" y="0"/>
                </a:lnTo>
                <a:close/>
              </a:path>
            </a:pathLst>
          </a:custGeom>
          <a:blipFill>
            <a:blip r:embed="rId7"/>
            <a:stretch>
              <a:fillRect/>
            </a:stretch>
          </a:blipFill>
        </p:spPr>
        <p:txBody>
          <a:bodyPr/>
          <a:lstStyle/>
          <a:p>
            <a:endParaRPr lang="vi-VN"/>
          </a:p>
        </p:txBody>
      </p:sp>
      <p:sp>
        <p:nvSpPr>
          <p:cNvPr id="6" name="Freeform 6"/>
          <p:cNvSpPr/>
          <p:nvPr/>
        </p:nvSpPr>
        <p:spPr>
          <a:xfrm>
            <a:off x="1137313" y="5271278"/>
            <a:ext cx="7285456" cy="589037"/>
          </a:xfrm>
          <a:custGeom>
            <a:avLst/>
            <a:gdLst/>
            <a:ahLst/>
            <a:cxnLst/>
            <a:rect l="l" t="t" r="r" b="b"/>
            <a:pathLst>
              <a:path w="7285456" h="589037">
                <a:moveTo>
                  <a:pt x="0" y="0"/>
                </a:moveTo>
                <a:lnTo>
                  <a:pt x="7285456" y="0"/>
                </a:lnTo>
                <a:lnTo>
                  <a:pt x="7285456" y="589037"/>
                </a:lnTo>
                <a:lnTo>
                  <a:pt x="0" y="589037"/>
                </a:lnTo>
                <a:lnTo>
                  <a:pt x="0" y="0"/>
                </a:lnTo>
                <a:close/>
              </a:path>
            </a:pathLst>
          </a:custGeom>
          <a:blipFill>
            <a:blip r:embed="rId8"/>
            <a:stretch>
              <a:fillRect/>
            </a:stretch>
          </a:blipFill>
        </p:spPr>
        <p:txBody>
          <a:bodyPr/>
          <a:lstStyle/>
          <a:p>
            <a:endParaRPr lang="vi-VN"/>
          </a:p>
        </p:txBody>
      </p:sp>
      <p:sp>
        <p:nvSpPr>
          <p:cNvPr id="7" name="TextBox 7"/>
          <p:cNvSpPr txBox="1"/>
          <p:nvPr/>
        </p:nvSpPr>
        <p:spPr>
          <a:xfrm>
            <a:off x="4132486" y="258628"/>
            <a:ext cx="1488628" cy="666734"/>
          </a:xfrm>
          <a:prstGeom prst="rect">
            <a:avLst/>
          </a:prstGeom>
        </p:spPr>
        <p:txBody>
          <a:bodyPr lIns="0" tIns="0" rIns="0" bIns="0" rtlCol="0" anchor="t">
            <a:spAutoFit/>
          </a:bodyPr>
          <a:lstStyle/>
          <a:p>
            <a:pPr>
              <a:lnSpc>
                <a:spcPts val="4950"/>
              </a:lnSpc>
            </a:pPr>
            <a:r>
              <a:rPr lang="en-US" sz="5000">
                <a:solidFill>
                  <a:srgbClr val="03989E"/>
                </a:solidFill>
                <a:latin typeface="Aileron Ultra-Bold"/>
              </a:rPr>
              <a:t>CNN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551039" y="3160142"/>
            <a:ext cx="5992883" cy="929607"/>
          </a:xfrm>
          <a:prstGeom prst="rect">
            <a:avLst/>
          </a:prstGeom>
        </p:spPr>
        <p:txBody>
          <a:bodyPr lIns="0" tIns="0" rIns="0" bIns="0" rtlCol="0" anchor="t">
            <a:spAutoFit/>
          </a:bodyPr>
          <a:lstStyle/>
          <a:p>
            <a:pPr>
              <a:lnSpc>
                <a:spcPts val="6929"/>
              </a:lnSpc>
            </a:pPr>
            <a:r>
              <a:rPr lang="en-US" sz="6999">
                <a:solidFill>
                  <a:srgbClr val="03989E"/>
                </a:solidFill>
                <a:latin typeface="Aileron Bold"/>
              </a:rPr>
              <a:t>VGG16</a:t>
            </a:r>
          </a:p>
        </p:txBody>
      </p:sp>
      <p:sp>
        <p:nvSpPr>
          <p:cNvPr id="3" name="Freeform 3"/>
          <p:cNvSpPr/>
          <p:nvPr/>
        </p:nvSpPr>
        <p:spPr>
          <a:xfrm>
            <a:off x="6191401" y="468677"/>
            <a:ext cx="7124398" cy="7137616"/>
          </a:xfrm>
          <a:custGeom>
            <a:avLst/>
            <a:gdLst/>
            <a:ahLst/>
            <a:cxnLst/>
            <a:rect l="l" t="t" r="r" b="b"/>
            <a:pathLst>
              <a:path w="7124398" h="7137616">
                <a:moveTo>
                  <a:pt x="0" y="0"/>
                </a:moveTo>
                <a:lnTo>
                  <a:pt x="7124398" y="0"/>
                </a:lnTo>
                <a:lnTo>
                  <a:pt x="7124398" y="7137616"/>
                </a:lnTo>
                <a:lnTo>
                  <a:pt x="0" y="7137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AutoShape 4"/>
          <p:cNvSpPr/>
          <p:nvPr/>
        </p:nvSpPr>
        <p:spPr>
          <a:xfrm flipV="1">
            <a:off x="551370" y="4299252"/>
            <a:ext cx="1708741" cy="23812"/>
          </a:xfrm>
          <a:prstGeom prst="line">
            <a:avLst/>
          </a:prstGeom>
          <a:ln w="47625" cap="rnd">
            <a:solidFill>
              <a:srgbClr val="03989E"/>
            </a:solidFill>
            <a:prstDash val="solid"/>
            <a:headEnd type="oval" w="lg" len="lg"/>
            <a:tailEnd type="oval" w="lg" len="lg"/>
          </a:ln>
        </p:spPr>
        <p:txBody>
          <a:bodyPr/>
          <a:lstStyle/>
          <a:p>
            <a:endParaRPr lang="vi-VN"/>
          </a:p>
        </p:txBody>
      </p:sp>
      <p:sp>
        <p:nvSpPr>
          <p:cNvPr id="5" name="Freeform 5"/>
          <p:cNvSpPr/>
          <p:nvPr/>
        </p:nvSpPr>
        <p:spPr>
          <a:xfrm>
            <a:off x="459989" y="384958"/>
            <a:ext cx="1799790" cy="1538002"/>
          </a:xfrm>
          <a:custGeom>
            <a:avLst/>
            <a:gdLst/>
            <a:ahLst/>
            <a:cxnLst/>
            <a:rect l="l" t="t" r="r" b="b"/>
            <a:pathLst>
              <a:path w="1799790" h="1538002">
                <a:moveTo>
                  <a:pt x="0" y="0"/>
                </a:moveTo>
                <a:lnTo>
                  <a:pt x="1799791" y="0"/>
                </a:lnTo>
                <a:lnTo>
                  <a:pt x="1799791" y="1538003"/>
                </a:lnTo>
                <a:lnTo>
                  <a:pt x="0" y="1538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7037788" y="5553081"/>
            <a:ext cx="4531903" cy="4540311"/>
          </a:xfrm>
          <a:custGeom>
            <a:avLst/>
            <a:gdLst/>
            <a:ahLst/>
            <a:cxnLst/>
            <a:rect l="l" t="t" r="r" b="b"/>
            <a:pathLst>
              <a:path w="4531903" h="4540311">
                <a:moveTo>
                  <a:pt x="0" y="0"/>
                </a:moveTo>
                <a:lnTo>
                  <a:pt x="4531903" y="0"/>
                </a:lnTo>
                <a:lnTo>
                  <a:pt x="4531903" y="4540312"/>
                </a:lnTo>
                <a:lnTo>
                  <a:pt x="0" y="4540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389846" y="1470315"/>
            <a:ext cx="6355905" cy="5193622"/>
          </a:xfrm>
          <a:custGeom>
            <a:avLst/>
            <a:gdLst/>
            <a:ahLst/>
            <a:cxnLst/>
            <a:rect l="l" t="t" r="r" b="b"/>
            <a:pathLst>
              <a:path w="6355905" h="5193622">
                <a:moveTo>
                  <a:pt x="0" y="0"/>
                </a:moveTo>
                <a:lnTo>
                  <a:pt x="6355905" y="0"/>
                </a:lnTo>
                <a:lnTo>
                  <a:pt x="6355905" y="5193622"/>
                </a:lnTo>
                <a:lnTo>
                  <a:pt x="0" y="5193622"/>
                </a:lnTo>
                <a:lnTo>
                  <a:pt x="0" y="0"/>
                </a:lnTo>
                <a:close/>
              </a:path>
            </a:pathLst>
          </a:custGeom>
          <a:blipFill>
            <a:blip r:embed="rId6"/>
            <a:stretch>
              <a:fillRect/>
            </a:stretch>
          </a:blipFill>
        </p:spPr>
        <p:txBody>
          <a:bodyPr/>
          <a:lstStyle/>
          <a:p>
            <a:endParaRPr lang="vi-VN"/>
          </a:p>
        </p:txBody>
      </p:sp>
      <p:sp>
        <p:nvSpPr>
          <p:cNvPr id="5" name="Freeform 5"/>
          <p:cNvSpPr/>
          <p:nvPr/>
        </p:nvSpPr>
        <p:spPr>
          <a:xfrm>
            <a:off x="5706285" y="2488112"/>
            <a:ext cx="3939396" cy="3158028"/>
          </a:xfrm>
          <a:custGeom>
            <a:avLst/>
            <a:gdLst/>
            <a:ahLst/>
            <a:cxnLst/>
            <a:rect l="l" t="t" r="r" b="b"/>
            <a:pathLst>
              <a:path w="3939396" h="3158028">
                <a:moveTo>
                  <a:pt x="0" y="0"/>
                </a:moveTo>
                <a:lnTo>
                  <a:pt x="3939396" y="0"/>
                </a:lnTo>
                <a:lnTo>
                  <a:pt x="3939396" y="3158028"/>
                </a:lnTo>
                <a:lnTo>
                  <a:pt x="0" y="3158028"/>
                </a:lnTo>
                <a:lnTo>
                  <a:pt x="0" y="0"/>
                </a:lnTo>
                <a:close/>
              </a:path>
            </a:pathLst>
          </a:custGeom>
          <a:blipFill>
            <a:blip r:embed="rId7"/>
            <a:stretch>
              <a:fillRect/>
            </a:stretch>
          </a:blipFill>
        </p:spPr>
        <p:txBody>
          <a:bodyPr/>
          <a:lstStyle/>
          <a:p>
            <a:endParaRPr lang="vi-VN"/>
          </a:p>
        </p:txBody>
      </p:sp>
      <p:sp>
        <p:nvSpPr>
          <p:cNvPr id="6" name="Freeform 6"/>
          <p:cNvSpPr/>
          <p:nvPr/>
        </p:nvSpPr>
        <p:spPr>
          <a:xfrm>
            <a:off x="3946050" y="5884265"/>
            <a:ext cx="4888073" cy="802838"/>
          </a:xfrm>
          <a:custGeom>
            <a:avLst/>
            <a:gdLst/>
            <a:ahLst/>
            <a:cxnLst/>
            <a:rect l="l" t="t" r="r" b="b"/>
            <a:pathLst>
              <a:path w="4888073" h="802838">
                <a:moveTo>
                  <a:pt x="0" y="0"/>
                </a:moveTo>
                <a:lnTo>
                  <a:pt x="4888073" y="0"/>
                </a:lnTo>
                <a:lnTo>
                  <a:pt x="4888073" y="802838"/>
                </a:lnTo>
                <a:lnTo>
                  <a:pt x="0" y="802838"/>
                </a:lnTo>
                <a:lnTo>
                  <a:pt x="0" y="0"/>
                </a:lnTo>
                <a:close/>
              </a:path>
            </a:pathLst>
          </a:custGeom>
          <a:blipFill>
            <a:blip r:embed="rId8"/>
            <a:stretch>
              <a:fillRect/>
            </a:stretch>
          </a:blipFill>
        </p:spPr>
        <p:txBody>
          <a:bodyPr/>
          <a:lstStyle/>
          <a:p>
            <a:endParaRPr lang="vi-VN"/>
          </a:p>
        </p:txBody>
      </p:sp>
      <p:sp>
        <p:nvSpPr>
          <p:cNvPr id="7" name="TextBox 7"/>
          <p:cNvSpPr txBox="1"/>
          <p:nvPr/>
        </p:nvSpPr>
        <p:spPr>
          <a:xfrm>
            <a:off x="3723815" y="445778"/>
            <a:ext cx="2305971" cy="666734"/>
          </a:xfrm>
          <a:prstGeom prst="rect">
            <a:avLst/>
          </a:prstGeom>
        </p:spPr>
        <p:txBody>
          <a:bodyPr lIns="0" tIns="0" rIns="0" bIns="0" rtlCol="0" anchor="t">
            <a:spAutoFit/>
          </a:bodyPr>
          <a:lstStyle/>
          <a:p>
            <a:pPr>
              <a:lnSpc>
                <a:spcPts val="4950"/>
              </a:lnSpc>
            </a:pPr>
            <a:r>
              <a:rPr lang="en-US" sz="5000">
                <a:solidFill>
                  <a:srgbClr val="03989E"/>
                </a:solidFill>
                <a:latin typeface="Aileron Ultra-Bold"/>
              </a:rPr>
              <a:t>VGG16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AutoShape 2"/>
          <p:cNvSpPr/>
          <p:nvPr/>
        </p:nvSpPr>
        <p:spPr>
          <a:xfrm>
            <a:off x="459989" y="3533775"/>
            <a:ext cx="2339219" cy="0"/>
          </a:xfrm>
          <a:prstGeom prst="line">
            <a:avLst/>
          </a:prstGeom>
          <a:ln w="38100" cap="rnd">
            <a:solidFill>
              <a:srgbClr val="03989E"/>
            </a:solidFill>
            <a:prstDash val="solid"/>
            <a:headEnd type="oval" w="lg" len="lg"/>
            <a:tailEnd type="oval" w="lg" len="lg"/>
          </a:ln>
        </p:spPr>
        <p:txBody>
          <a:bodyPr/>
          <a:lstStyle/>
          <a:p>
            <a:endParaRPr lang="vi-VN"/>
          </a:p>
        </p:txBody>
      </p:sp>
      <p:sp>
        <p:nvSpPr>
          <p:cNvPr id="3" name="Freeform 3"/>
          <p:cNvSpPr/>
          <p:nvPr/>
        </p:nvSpPr>
        <p:spPr>
          <a:xfrm>
            <a:off x="8321305" y="-118046"/>
            <a:ext cx="2241693" cy="2205011"/>
          </a:xfrm>
          <a:custGeom>
            <a:avLst/>
            <a:gdLst/>
            <a:ahLst/>
            <a:cxnLst/>
            <a:rect l="l" t="t" r="r" b="b"/>
            <a:pathLst>
              <a:path w="2241693" h="2205011">
                <a:moveTo>
                  <a:pt x="0" y="0"/>
                </a:moveTo>
                <a:lnTo>
                  <a:pt x="2241693" y="0"/>
                </a:lnTo>
                <a:lnTo>
                  <a:pt x="2241693" y="2205010"/>
                </a:lnTo>
                <a:lnTo>
                  <a:pt x="0" y="2205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TextBox 4"/>
          <p:cNvSpPr txBox="1"/>
          <p:nvPr/>
        </p:nvSpPr>
        <p:spPr>
          <a:xfrm>
            <a:off x="459989" y="1762801"/>
            <a:ext cx="3438217" cy="1656200"/>
          </a:xfrm>
          <a:prstGeom prst="rect">
            <a:avLst/>
          </a:prstGeom>
        </p:spPr>
        <p:txBody>
          <a:bodyPr lIns="0" tIns="0" rIns="0" bIns="0" rtlCol="0" anchor="t">
            <a:spAutoFit/>
          </a:bodyPr>
          <a:lstStyle/>
          <a:p>
            <a:pPr>
              <a:lnSpc>
                <a:spcPts val="6326"/>
              </a:lnSpc>
            </a:pPr>
            <a:r>
              <a:rPr lang="en-US" sz="6390">
                <a:solidFill>
                  <a:srgbClr val="03989E"/>
                </a:solidFill>
                <a:latin typeface="Aileron Bold"/>
              </a:rPr>
              <a:t>THÀNH VIÊN</a:t>
            </a:r>
          </a:p>
        </p:txBody>
      </p:sp>
      <p:sp>
        <p:nvSpPr>
          <p:cNvPr id="5" name="TextBox 5"/>
          <p:cNvSpPr txBox="1"/>
          <p:nvPr/>
        </p:nvSpPr>
        <p:spPr>
          <a:xfrm>
            <a:off x="3611989" y="4358641"/>
            <a:ext cx="5830163" cy="2225039"/>
          </a:xfrm>
          <a:prstGeom prst="rect">
            <a:avLst/>
          </a:prstGeom>
        </p:spPr>
        <p:txBody>
          <a:bodyPr lIns="0" tIns="0" rIns="0" bIns="0" rtlCol="0" anchor="t">
            <a:spAutoFit/>
          </a:bodyPr>
          <a:lstStyle/>
          <a:p>
            <a:pPr>
              <a:lnSpc>
                <a:spcPts val="4560"/>
              </a:lnSpc>
            </a:pPr>
            <a:r>
              <a:rPr lang="en-US" sz="2400">
                <a:solidFill>
                  <a:srgbClr val="686869"/>
                </a:solidFill>
                <a:latin typeface="Montserrat Medium"/>
              </a:rPr>
              <a:t>Nguyễn Bảo Khang - 21DH110785</a:t>
            </a:r>
          </a:p>
          <a:p>
            <a:pPr>
              <a:lnSpc>
                <a:spcPts val="4560"/>
              </a:lnSpc>
            </a:pPr>
            <a:r>
              <a:rPr lang="en-US" sz="2400">
                <a:solidFill>
                  <a:srgbClr val="686869"/>
                </a:solidFill>
                <a:latin typeface="Montserrat Medium"/>
              </a:rPr>
              <a:t>Nguyễn Ngọc Anh Thiên - 21DH114521</a:t>
            </a:r>
          </a:p>
          <a:p>
            <a:pPr>
              <a:lnSpc>
                <a:spcPts val="4560"/>
              </a:lnSpc>
            </a:pPr>
            <a:r>
              <a:rPr lang="en-US" sz="2400">
                <a:solidFill>
                  <a:srgbClr val="686869"/>
                </a:solidFill>
                <a:latin typeface="Montserrat Medium"/>
              </a:rPr>
              <a:t>Lê Đăng Tùng - 21DH114280</a:t>
            </a:r>
          </a:p>
          <a:p>
            <a:pPr>
              <a:lnSpc>
                <a:spcPts val="4560"/>
              </a:lnSpc>
            </a:pPr>
            <a:endParaRPr lang="en-US" sz="2400">
              <a:solidFill>
                <a:srgbClr val="686869"/>
              </a:solidFill>
              <a:latin typeface="Montserrat Medium"/>
            </a:endParaRPr>
          </a:p>
        </p:txBody>
      </p:sp>
      <p:sp>
        <p:nvSpPr>
          <p:cNvPr id="6" name="Freeform 6"/>
          <p:cNvSpPr/>
          <p:nvPr/>
        </p:nvSpPr>
        <p:spPr>
          <a:xfrm>
            <a:off x="-1738655" y="6218657"/>
            <a:ext cx="5938628" cy="5949646"/>
          </a:xfrm>
          <a:custGeom>
            <a:avLst/>
            <a:gdLst/>
            <a:ahLst/>
            <a:cxnLst/>
            <a:rect l="l" t="t" r="r" b="b"/>
            <a:pathLst>
              <a:path w="5938628" h="5949646">
                <a:moveTo>
                  <a:pt x="0" y="0"/>
                </a:moveTo>
                <a:lnTo>
                  <a:pt x="5938628" y="0"/>
                </a:lnTo>
                <a:lnTo>
                  <a:pt x="5938628" y="5949647"/>
                </a:lnTo>
                <a:lnTo>
                  <a:pt x="0" y="59496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459989" y="468677"/>
            <a:ext cx="770669" cy="795250"/>
          </a:xfrm>
          <a:custGeom>
            <a:avLst/>
            <a:gdLst/>
            <a:ahLst/>
            <a:cxnLst/>
            <a:rect l="l" t="t" r="r" b="b"/>
            <a:pathLst>
              <a:path w="770669" h="795250">
                <a:moveTo>
                  <a:pt x="0" y="0"/>
                </a:moveTo>
                <a:lnTo>
                  <a:pt x="770670" y="0"/>
                </a:lnTo>
                <a:lnTo>
                  <a:pt x="770670" y="795250"/>
                </a:lnTo>
                <a:lnTo>
                  <a:pt x="0" y="7952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2610848" y="6158483"/>
            <a:ext cx="4531903" cy="4540311"/>
          </a:xfrm>
          <a:custGeom>
            <a:avLst/>
            <a:gdLst/>
            <a:ahLst/>
            <a:cxnLst/>
            <a:rect l="l" t="t" r="r" b="b"/>
            <a:pathLst>
              <a:path w="4531903" h="4540311">
                <a:moveTo>
                  <a:pt x="0" y="0"/>
                </a:moveTo>
                <a:lnTo>
                  <a:pt x="4531904" y="0"/>
                </a:lnTo>
                <a:lnTo>
                  <a:pt x="4531904" y="4540311"/>
                </a:lnTo>
                <a:lnTo>
                  <a:pt x="0" y="4540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282403" y="4974688"/>
            <a:ext cx="7296746" cy="591208"/>
          </a:xfrm>
          <a:custGeom>
            <a:avLst/>
            <a:gdLst/>
            <a:ahLst/>
            <a:cxnLst/>
            <a:rect l="l" t="t" r="r" b="b"/>
            <a:pathLst>
              <a:path w="7296746" h="591208">
                <a:moveTo>
                  <a:pt x="0" y="0"/>
                </a:moveTo>
                <a:lnTo>
                  <a:pt x="7296746" y="0"/>
                </a:lnTo>
                <a:lnTo>
                  <a:pt x="7296746" y="591208"/>
                </a:lnTo>
                <a:lnTo>
                  <a:pt x="0" y="591208"/>
                </a:lnTo>
                <a:lnTo>
                  <a:pt x="0" y="0"/>
                </a:lnTo>
                <a:close/>
              </a:path>
            </a:pathLst>
          </a:custGeom>
          <a:blipFill>
            <a:blip r:embed="rId6"/>
            <a:stretch>
              <a:fillRect/>
            </a:stretch>
          </a:blipFill>
        </p:spPr>
        <p:txBody>
          <a:bodyPr/>
          <a:lstStyle/>
          <a:p>
            <a:endParaRPr lang="vi-VN"/>
          </a:p>
        </p:txBody>
      </p:sp>
      <p:sp>
        <p:nvSpPr>
          <p:cNvPr id="5" name="Freeform 5"/>
          <p:cNvSpPr/>
          <p:nvPr/>
        </p:nvSpPr>
        <p:spPr>
          <a:xfrm>
            <a:off x="1282403" y="1800120"/>
            <a:ext cx="3500208" cy="2699754"/>
          </a:xfrm>
          <a:custGeom>
            <a:avLst/>
            <a:gdLst/>
            <a:ahLst/>
            <a:cxnLst/>
            <a:rect l="l" t="t" r="r" b="b"/>
            <a:pathLst>
              <a:path w="3500208" h="2699754">
                <a:moveTo>
                  <a:pt x="0" y="0"/>
                </a:moveTo>
                <a:lnTo>
                  <a:pt x="3500208" y="0"/>
                </a:lnTo>
                <a:lnTo>
                  <a:pt x="3500208" y="2699754"/>
                </a:lnTo>
                <a:lnTo>
                  <a:pt x="0" y="2699754"/>
                </a:lnTo>
                <a:lnTo>
                  <a:pt x="0" y="0"/>
                </a:lnTo>
                <a:close/>
              </a:path>
            </a:pathLst>
          </a:custGeom>
          <a:blipFill>
            <a:blip r:embed="rId7"/>
            <a:stretch>
              <a:fillRect/>
            </a:stretch>
          </a:blipFill>
        </p:spPr>
        <p:txBody>
          <a:bodyPr/>
          <a:lstStyle/>
          <a:p>
            <a:endParaRPr lang="vi-VN"/>
          </a:p>
        </p:txBody>
      </p:sp>
      <p:sp>
        <p:nvSpPr>
          <p:cNvPr id="6" name="Freeform 6"/>
          <p:cNvSpPr/>
          <p:nvPr/>
        </p:nvSpPr>
        <p:spPr>
          <a:xfrm>
            <a:off x="5399931" y="1800120"/>
            <a:ext cx="3485642" cy="2699754"/>
          </a:xfrm>
          <a:custGeom>
            <a:avLst/>
            <a:gdLst/>
            <a:ahLst/>
            <a:cxnLst/>
            <a:rect l="l" t="t" r="r" b="b"/>
            <a:pathLst>
              <a:path w="3485642" h="2699754">
                <a:moveTo>
                  <a:pt x="0" y="0"/>
                </a:moveTo>
                <a:lnTo>
                  <a:pt x="3485642" y="0"/>
                </a:lnTo>
                <a:lnTo>
                  <a:pt x="3485642" y="2699754"/>
                </a:lnTo>
                <a:lnTo>
                  <a:pt x="0" y="2699754"/>
                </a:lnTo>
                <a:lnTo>
                  <a:pt x="0" y="0"/>
                </a:lnTo>
                <a:close/>
              </a:path>
            </a:pathLst>
          </a:custGeom>
          <a:blipFill>
            <a:blip r:embed="rId8"/>
            <a:stretch>
              <a:fillRect/>
            </a:stretch>
          </a:blipFill>
        </p:spPr>
        <p:txBody>
          <a:bodyPr/>
          <a:lstStyle/>
          <a:p>
            <a:endParaRPr lang="vi-VN"/>
          </a:p>
        </p:txBody>
      </p:sp>
      <p:sp>
        <p:nvSpPr>
          <p:cNvPr id="7" name="TextBox 7"/>
          <p:cNvSpPr txBox="1"/>
          <p:nvPr/>
        </p:nvSpPr>
        <p:spPr>
          <a:xfrm>
            <a:off x="3777790" y="445778"/>
            <a:ext cx="2305971" cy="666734"/>
          </a:xfrm>
          <a:prstGeom prst="rect">
            <a:avLst/>
          </a:prstGeom>
        </p:spPr>
        <p:txBody>
          <a:bodyPr lIns="0" tIns="0" rIns="0" bIns="0" rtlCol="0" anchor="t">
            <a:spAutoFit/>
          </a:bodyPr>
          <a:lstStyle/>
          <a:p>
            <a:pPr>
              <a:lnSpc>
                <a:spcPts val="4950"/>
              </a:lnSpc>
            </a:pPr>
            <a:r>
              <a:rPr lang="en-US" sz="5000">
                <a:solidFill>
                  <a:srgbClr val="03989E"/>
                </a:solidFill>
                <a:latin typeface="Aileron Ultra-Bold"/>
              </a:rPr>
              <a:t>VGG16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459989" y="2056311"/>
            <a:ext cx="5992883" cy="2682240"/>
          </a:xfrm>
          <a:prstGeom prst="rect">
            <a:avLst/>
          </a:prstGeom>
        </p:spPr>
        <p:txBody>
          <a:bodyPr lIns="0" tIns="0" rIns="0" bIns="0" rtlCol="0" anchor="t">
            <a:spAutoFit/>
          </a:bodyPr>
          <a:lstStyle/>
          <a:p>
            <a:pPr>
              <a:lnSpc>
                <a:spcPts val="6929"/>
              </a:lnSpc>
            </a:pPr>
            <a:r>
              <a:rPr lang="en-US" sz="6999">
                <a:solidFill>
                  <a:srgbClr val="03989E"/>
                </a:solidFill>
                <a:latin typeface="Aileron Bold"/>
              </a:rPr>
              <a:t>VGG16</a:t>
            </a:r>
          </a:p>
          <a:p>
            <a:pPr>
              <a:lnSpc>
                <a:spcPts val="6929"/>
              </a:lnSpc>
            </a:pPr>
            <a:r>
              <a:rPr lang="en-US" sz="6999">
                <a:solidFill>
                  <a:srgbClr val="03989E"/>
                </a:solidFill>
                <a:latin typeface="Aileron Bold"/>
              </a:rPr>
              <a:t>TRANSFER</a:t>
            </a:r>
          </a:p>
          <a:p>
            <a:pPr>
              <a:lnSpc>
                <a:spcPts val="6929"/>
              </a:lnSpc>
            </a:pPr>
            <a:r>
              <a:rPr lang="en-US" sz="6999">
                <a:solidFill>
                  <a:srgbClr val="03989E"/>
                </a:solidFill>
                <a:latin typeface="Aileron Bold"/>
              </a:rPr>
              <a:t>LEARNING</a:t>
            </a:r>
          </a:p>
        </p:txBody>
      </p:sp>
      <p:sp>
        <p:nvSpPr>
          <p:cNvPr id="3" name="Freeform 3"/>
          <p:cNvSpPr/>
          <p:nvPr/>
        </p:nvSpPr>
        <p:spPr>
          <a:xfrm>
            <a:off x="6191401" y="468677"/>
            <a:ext cx="7124398" cy="7137616"/>
          </a:xfrm>
          <a:custGeom>
            <a:avLst/>
            <a:gdLst/>
            <a:ahLst/>
            <a:cxnLst/>
            <a:rect l="l" t="t" r="r" b="b"/>
            <a:pathLst>
              <a:path w="7124398" h="7137616">
                <a:moveTo>
                  <a:pt x="0" y="0"/>
                </a:moveTo>
                <a:lnTo>
                  <a:pt x="7124398" y="0"/>
                </a:lnTo>
                <a:lnTo>
                  <a:pt x="7124398" y="7137616"/>
                </a:lnTo>
                <a:lnTo>
                  <a:pt x="0" y="7137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AutoShape 4"/>
          <p:cNvSpPr/>
          <p:nvPr/>
        </p:nvSpPr>
        <p:spPr>
          <a:xfrm flipV="1">
            <a:off x="505514" y="4972352"/>
            <a:ext cx="1708741" cy="23812"/>
          </a:xfrm>
          <a:prstGeom prst="line">
            <a:avLst/>
          </a:prstGeom>
          <a:ln w="47625" cap="rnd">
            <a:solidFill>
              <a:srgbClr val="03989E"/>
            </a:solidFill>
            <a:prstDash val="solid"/>
            <a:headEnd type="oval" w="lg" len="lg"/>
            <a:tailEnd type="oval" w="lg" len="lg"/>
          </a:ln>
        </p:spPr>
        <p:txBody>
          <a:bodyPr/>
          <a:lstStyle/>
          <a:p>
            <a:endParaRPr lang="vi-VN"/>
          </a:p>
        </p:txBody>
      </p:sp>
      <p:sp>
        <p:nvSpPr>
          <p:cNvPr id="5" name="Freeform 5"/>
          <p:cNvSpPr/>
          <p:nvPr/>
        </p:nvSpPr>
        <p:spPr>
          <a:xfrm>
            <a:off x="459989" y="384958"/>
            <a:ext cx="1799790" cy="1538002"/>
          </a:xfrm>
          <a:custGeom>
            <a:avLst/>
            <a:gdLst/>
            <a:ahLst/>
            <a:cxnLst/>
            <a:rect l="l" t="t" r="r" b="b"/>
            <a:pathLst>
              <a:path w="1799790" h="1538002">
                <a:moveTo>
                  <a:pt x="0" y="0"/>
                </a:moveTo>
                <a:lnTo>
                  <a:pt x="1799791" y="0"/>
                </a:lnTo>
                <a:lnTo>
                  <a:pt x="1799791" y="1538003"/>
                </a:lnTo>
                <a:lnTo>
                  <a:pt x="0" y="1538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7037788" y="5553081"/>
            <a:ext cx="4531903" cy="4540311"/>
          </a:xfrm>
          <a:custGeom>
            <a:avLst/>
            <a:gdLst/>
            <a:ahLst/>
            <a:cxnLst/>
            <a:rect l="l" t="t" r="r" b="b"/>
            <a:pathLst>
              <a:path w="4531903" h="4540311">
                <a:moveTo>
                  <a:pt x="0" y="0"/>
                </a:moveTo>
                <a:lnTo>
                  <a:pt x="4531903" y="0"/>
                </a:lnTo>
                <a:lnTo>
                  <a:pt x="4531903" y="4540312"/>
                </a:lnTo>
                <a:lnTo>
                  <a:pt x="0" y="4540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390086" y="1866856"/>
            <a:ext cx="4800757" cy="2389418"/>
          </a:xfrm>
          <a:custGeom>
            <a:avLst/>
            <a:gdLst/>
            <a:ahLst/>
            <a:cxnLst/>
            <a:rect l="l" t="t" r="r" b="b"/>
            <a:pathLst>
              <a:path w="4800757" h="2389418">
                <a:moveTo>
                  <a:pt x="0" y="0"/>
                </a:moveTo>
                <a:lnTo>
                  <a:pt x="4800756" y="0"/>
                </a:lnTo>
                <a:lnTo>
                  <a:pt x="4800756" y="2389418"/>
                </a:lnTo>
                <a:lnTo>
                  <a:pt x="0" y="2389418"/>
                </a:lnTo>
                <a:lnTo>
                  <a:pt x="0" y="0"/>
                </a:lnTo>
                <a:close/>
              </a:path>
            </a:pathLst>
          </a:custGeom>
          <a:blipFill>
            <a:blip r:embed="rId6"/>
            <a:stretch>
              <a:fillRect/>
            </a:stretch>
          </a:blipFill>
        </p:spPr>
        <p:txBody>
          <a:bodyPr/>
          <a:lstStyle/>
          <a:p>
            <a:endParaRPr lang="vi-VN"/>
          </a:p>
        </p:txBody>
      </p:sp>
      <p:sp>
        <p:nvSpPr>
          <p:cNvPr id="5" name="Freeform 5"/>
          <p:cNvSpPr/>
          <p:nvPr/>
        </p:nvSpPr>
        <p:spPr>
          <a:xfrm>
            <a:off x="390086" y="4225213"/>
            <a:ext cx="4800757" cy="1327869"/>
          </a:xfrm>
          <a:custGeom>
            <a:avLst/>
            <a:gdLst/>
            <a:ahLst/>
            <a:cxnLst/>
            <a:rect l="l" t="t" r="r" b="b"/>
            <a:pathLst>
              <a:path w="4800757" h="1327869">
                <a:moveTo>
                  <a:pt x="0" y="0"/>
                </a:moveTo>
                <a:lnTo>
                  <a:pt x="4800756" y="0"/>
                </a:lnTo>
                <a:lnTo>
                  <a:pt x="4800756" y="1327868"/>
                </a:lnTo>
                <a:lnTo>
                  <a:pt x="0" y="1327868"/>
                </a:lnTo>
                <a:lnTo>
                  <a:pt x="0" y="0"/>
                </a:lnTo>
                <a:close/>
              </a:path>
            </a:pathLst>
          </a:custGeom>
          <a:blipFill>
            <a:blip r:embed="rId7"/>
            <a:stretch>
              <a:fillRect/>
            </a:stretch>
          </a:blipFill>
        </p:spPr>
        <p:txBody>
          <a:bodyPr/>
          <a:lstStyle/>
          <a:p>
            <a:endParaRPr lang="vi-VN"/>
          </a:p>
        </p:txBody>
      </p:sp>
      <p:sp>
        <p:nvSpPr>
          <p:cNvPr id="6" name="Freeform 6"/>
          <p:cNvSpPr/>
          <p:nvPr/>
        </p:nvSpPr>
        <p:spPr>
          <a:xfrm>
            <a:off x="390086" y="5553081"/>
            <a:ext cx="4800757" cy="1323286"/>
          </a:xfrm>
          <a:custGeom>
            <a:avLst/>
            <a:gdLst/>
            <a:ahLst/>
            <a:cxnLst/>
            <a:rect l="l" t="t" r="r" b="b"/>
            <a:pathLst>
              <a:path w="4800757" h="1323286">
                <a:moveTo>
                  <a:pt x="0" y="0"/>
                </a:moveTo>
                <a:lnTo>
                  <a:pt x="4800756" y="0"/>
                </a:lnTo>
                <a:lnTo>
                  <a:pt x="4800756" y="1323286"/>
                </a:lnTo>
                <a:lnTo>
                  <a:pt x="0" y="1323286"/>
                </a:lnTo>
                <a:lnTo>
                  <a:pt x="0" y="0"/>
                </a:lnTo>
                <a:close/>
              </a:path>
            </a:pathLst>
          </a:custGeom>
          <a:blipFill>
            <a:blip r:embed="rId8"/>
            <a:stretch>
              <a:fillRect/>
            </a:stretch>
          </a:blipFill>
        </p:spPr>
        <p:txBody>
          <a:bodyPr/>
          <a:lstStyle/>
          <a:p>
            <a:endParaRPr lang="vi-VN"/>
          </a:p>
        </p:txBody>
      </p:sp>
      <p:sp>
        <p:nvSpPr>
          <p:cNvPr id="7" name="Freeform 7"/>
          <p:cNvSpPr/>
          <p:nvPr/>
        </p:nvSpPr>
        <p:spPr>
          <a:xfrm>
            <a:off x="5697634" y="3061565"/>
            <a:ext cx="3409838" cy="765258"/>
          </a:xfrm>
          <a:custGeom>
            <a:avLst/>
            <a:gdLst/>
            <a:ahLst/>
            <a:cxnLst/>
            <a:rect l="l" t="t" r="r" b="b"/>
            <a:pathLst>
              <a:path w="3409838" h="765258">
                <a:moveTo>
                  <a:pt x="0" y="0"/>
                </a:moveTo>
                <a:lnTo>
                  <a:pt x="3409837" y="0"/>
                </a:lnTo>
                <a:lnTo>
                  <a:pt x="3409837" y="765259"/>
                </a:lnTo>
                <a:lnTo>
                  <a:pt x="0" y="765259"/>
                </a:lnTo>
                <a:lnTo>
                  <a:pt x="0" y="0"/>
                </a:lnTo>
                <a:close/>
              </a:path>
            </a:pathLst>
          </a:custGeom>
          <a:blipFill>
            <a:blip r:embed="rId9"/>
            <a:stretch>
              <a:fillRect r="-19541"/>
            </a:stretch>
          </a:blipFill>
        </p:spPr>
        <p:txBody>
          <a:bodyPr/>
          <a:lstStyle/>
          <a:p>
            <a:endParaRPr lang="vi-VN"/>
          </a:p>
        </p:txBody>
      </p:sp>
      <p:sp>
        <p:nvSpPr>
          <p:cNvPr id="8" name="TextBox 8"/>
          <p:cNvSpPr txBox="1"/>
          <p:nvPr/>
        </p:nvSpPr>
        <p:spPr>
          <a:xfrm>
            <a:off x="1175391" y="506747"/>
            <a:ext cx="7402818" cy="525747"/>
          </a:xfrm>
          <a:prstGeom prst="rect">
            <a:avLst/>
          </a:prstGeom>
        </p:spPr>
        <p:txBody>
          <a:bodyPr lIns="0" tIns="0" rIns="0" bIns="0" rtlCol="0" anchor="t">
            <a:spAutoFit/>
          </a:bodyPr>
          <a:lstStyle/>
          <a:p>
            <a:pPr>
              <a:lnSpc>
                <a:spcPts val="3959"/>
              </a:lnSpc>
            </a:pPr>
            <a:r>
              <a:rPr lang="en-US" sz="3999">
                <a:solidFill>
                  <a:srgbClr val="03989E"/>
                </a:solidFill>
                <a:latin typeface="Aileron Ultra-Bold"/>
              </a:rPr>
              <a:t>VGG16 TRANSFER LEARNING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2610848" y="6158483"/>
            <a:ext cx="4531903" cy="4540311"/>
          </a:xfrm>
          <a:custGeom>
            <a:avLst/>
            <a:gdLst/>
            <a:ahLst/>
            <a:cxnLst/>
            <a:rect l="l" t="t" r="r" b="b"/>
            <a:pathLst>
              <a:path w="4531903" h="4540311">
                <a:moveTo>
                  <a:pt x="0" y="0"/>
                </a:moveTo>
                <a:lnTo>
                  <a:pt x="4531904" y="0"/>
                </a:lnTo>
                <a:lnTo>
                  <a:pt x="4531904" y="4540311"/>
                </a:lnTo>
                <a:lnTo>
                  <a:pt x="0" y="4540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033974" y="5054370"/>
            <a:ext cx="7685651" cy="567506"/>
          </a:xfrm>
          <a:custGeom>
            <a:avLst/>
            <a:gdLst/>
            <a:ahLst/>
            <a:cxnLst/>
            <a:rect l="l" t="t" r="r" b="b"/>
            <a:pathLst>
              <a:path w="7685651" h="567506">
                <a:moveTo>
                  <a:pt x="0" y="0"/>
                </a:moveTo>
                <a:lnTo>
                  <a:pt x="7685652" y="0"/>
                </a:lnTo>
                <a:lnTo>
                  <a:pt x="7685652" y="567506"/>
                </a:lnTo>
                <a:lnTo>
                  <a:pt x="0" y="567506"/>
                </a:lnTo>
                <a:lnTo>
                  <a:pt x="0" y="0"/>
                </a:lnTo>
                <a:close/>
              </a:path>
            </a:pathLst>
          </a:custGeom>
          <a:blipFill>
            <a:blip r:embed="rId6"/>
            <a:stretch>
              <a:fillRect/>
            </a:stretch>
          </a:blipFill>
        </p:spPr>
        <p:txBody>
          <a:bodyPr/>
          <a:lstStyle/>
          <a:p>
            <a:endParaRPr lang="vi-VN"/>
          </a:p>
        </p:txBody>
      </p:sp>
      <p:sp>
        <p:nvSpPr>
          <p:cNvPr id="5" name="Freeform 5"/>
          <p:cNvSpPr/>
          <p:nvPr/>
        </p:nvSpPr>
        <p:spPr>
          <a:xfrm>
            <a:off x="1033974" y="1931768"/>
            <a:ext cx="3386157" cy="2694163"/>
          </a:xfrm>
          <a:custGeom>
            <a:avLst/>
            <a:gdLst/>
            <a:ahLst/>
            <a:cxnLst/>
            <a:rect l="l" t="t" r="r" b="b"/>
            <a:pathLst>
              <a:path w="3386157" h="2694163">
                <a:moveTo>
                  <a:pt x="0" y="0"/>
                </a:moveTo>
                <a:lnTo>
                  <a:pt x="3386157" y="0"/>
                </a:lnTo>
                <a:lnTo>
                  <a:pt x="3386157" y="2694163"/>
                </a:lnTo>
                <a:lnTo>
                  <a:pt x="0" y="2694163"/>
                </a:lnTo>
                <a:lnTo>
                  <a:pt x="0" y="0"/>
                </a:lnTo>
                <a:close/>
              </a:path>
            </a:pathLst>
          </a:custGeom>
          <a:blipFill>
            <a:blip r:embed="rId7"/>
            <a:stretch>
              <a:fillRect/>
            </a:stretch>
          </a:blipFill>
        </p:spPr>
        <p:txBody>
          <a:bodyPr/>
          <a:lstStyle/>
          <a:p>
            <a:endParaRPr lang="vi-VN"/>
          </a:p>
        </p:txBody>
      </p:sp>
      <p:sp>
        <p:nvSpPr>
          <p:cNvPr id="6" name="Freeform 6"/>
          <p:cNvSpPr/>
          <p:nvPr/>
        </p:nvSpPr>
        <p:spPr>
          <a:xfrm>
            <a:off x="5137170" y="1931768"/>
            <a:ext cx="3582456" cy="2694163"/>
          </a:xfrm>
          <a:custGeom>
            <a:avLst/>
            <a:gdLst/>
            <a:ahLst/>
            <a:cxnLst/>
            <a:rect l="l" t="t" r="r" b="b"/>
            <a:pathLst>
              <a:path w="3582456" h="2694163">
                <a:moveTo>
                  <a:pt x="0" y="0"/>
                </a:moveTo>
                <a:lnTo>
                  <a:pt x="3582456" y="0"/>
                </a:lnTo>
                <a:lnTo>
                  <a:pt x="3582456" y="2694163"/>
                </a:lnTo>
                <a:lnTo>
                  <a:pt x="0" y="2694163"/>
                </a:lnTo>
                <a:lnTo>
                  <a:pt x="0" y="0"/>
                </a:lnTo>
                <a:close/>
              </a:path>
            </a:pathLst>
          </a:custGeom>
          <a:blipFill>
            <a:blip r:embed="rId8"/>
            <a:stretch>
              <a:fillRect/>
            </a:stretch>
          </a:blipFill>
        </p:spPr>
        <p:txBody>
          <a:bodyPr/>
          <a:lstStyle/>
          <a:p>
            <a:endParaRPr lang="vi-VN"/>
          </a:p>
        </p:txBody>
      </p:sp>
      <p:sp>
        <p:nvSpPr>
          <p:cNvPr id="7" name="TextBox 7"/>
          <p:cNvSpPr txBox="1"/>
          <p:nvPr/>
        </p:nvSpPr>
        <p:spPr>
          <a:xfrm>
            <a:off x="1175391" y="506747"/>
            <a:ext cx="7402818" cy="525747"/>
          </a:xfrm>
          <a:prstGeom prst="rect">
            <a:avLst/>
          </a:prstGeom>
        </p:spPr>
        <p:txBody>
          <a:bodyPr lIns="0" tIns="0" rIns="0" bIns="0" rtlCol="0" anchor="t">
            <a:spAutoFit/>
          </a:bodyPr>
          <a:lstStyle/>
          <a:p>
            <a:pPr>
              <a:lnSpc>
                <a:spcPts val="3959"/>
              </a:lnSpc>
            </a:pPr>
            <a:r>
              <a:rPr lang="en-US" sz="3999">
                <a:solidFill>
                  <a:srgbClr val="03989E"/>
                </a:solidFill>
                <a:latin typeface="Aileron Ultra-Bold"/>
              </a:rPr>
              <a:t>VGG16 TRANSFER LEARNING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2610848" y="6158483"/>
            <a:ext cx="4531903" cy="4540311"/>
          </a:xfrm>
          <a:custGeom>
            <a:avLst/>
            <a:gdLst/>
            <a:ahLst/>
            <a:cxnLst/>
            <a:rect l="l" t="t" r="r" b="b"/>
            <a:pathLst>
              <a:path w="4531903" h="4540311">
                <a:moveTo>
                  <a:pt x="0" y="0"/>
                </a:moveTo>
                <a:lnTo>
                  <a:pt x="4531904" y="0"/>
                </a:lnTo>
                <a:lnTo>
                  <a:pt x="4531904" y="4540311"/>
                </a:lnTo>
                <a:lnTo>
                  <a:pt x="0" y="4540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757466" y="1535138"/>
            <a:ext cx="2617470" cy="4162206"/>
          </a:xfrm>
          <a:custGeom>
            <a:avLst/>
            <a:gdLst/>
            <a:ahLst/>
            <a:cxnLst/>
            <a:rect l="l" t="t" r="r" b="b"/>
            <a:pathLst>
              <a:path w="2617470" h="4162206">
                <a:moveTo>
                  <a:pt x="0" y="0"/>
                </a:moveTo>
                <a:lnTo>
                  <a:pt x="2617470" y="0"/>
                </a:lnTo>
                <a:lnTo>
                  <a:pt x="2617470" y="4162206"/>
                </a:lnTo>
                <a:lnTo>
                  <a:pt x="0" y="4162206"/>
                </a:lnTo>
                <a:lnTo>
                  <a:pt x="0" y="0"/>
                </a:lnTo>
                <a:close/>
              </a:path>
            </a:pathLst>
          </a:custGeom>
          <a:blipFill>
            <a:blip r:embed="rId6"/>
            <a:stretch>
              <a:fillRect/>
            </a:stretch>
          </a:blipFill>
        </p:spPr>
        <p:txBody>
          <a:bodyPr/>
          <a:lstStyle/>
          <a:p>
            <a:endParaRPr lang="vi-VN"/>
          </a:p>
        </p:txBody>
      </p:sp>
      <p:sp>
        <p:nvSpPr>
          <p:cNvPr id="5" name="Freeform 5"/>
          <p:cNvSpPr/>
          <p:nvPr/>
        </p:nvSpPr>
        <p:spPr>
          <a:xfrm>
            <a:off x="5330204" y="1535138"/>
            <a:ext cx="2821460" cy="4162206"/>
          </a:xfrm>
          <a:custGeom>
            <a:avLst/>
            <a:gdLst/>
            <a:ahLst/>
            <a:cxnLst/>
            <a:rect l="l" t="t" r="r" b="b"/>
            <a:pathLst>
              <a:path w="2821460" h="4162206">
                <a:moveTo>
                  <a:pt x="0" y="0"/>
                </a:moveTo>
                <a:lnTo>
                  <a:pt x="2821460" y="0"/>
                </a:lnTo>
                <a:lnTo>
                  <a:pt x="2821460" y="4162206"/>
                </a:lnTo>
                <a:lnTo>
                  <a:pt x="0" y="4162206"/>
                </a:lnTo>
                <a:lnTo>
                  <a:pt x="0" y="0"/>
                </a:lnTo>
                <a:close/>
              </a:path>
            </a:pathLst>
          </a:custGeom>
          <a:blipFill>
            <a:blip r:embed="rId7"/>
            <a:stretch>
              <a:fillRect/>
            </a:stretch>
          </a:blipFill>
        </p:spPr>
        <p:txBody>
          <a:bodyPr/>
          <a:lstStyle/>
          <a:p>
            <a:endParaRPr lang="vi-VN"/>
          </a:p>
        </p:txBody>
      </p:sp>
      <p:sp>
        <p:nvSpPr>
          <p:cNvPr id="6" name="TextBox 6"/>
          <p:cNvSpPr txBox="1"/>
          <p:nvPr/>
        </p:nvSpPr>
        <p:spPr>
          <a:xfrm>
            <a:off x="2028765" y="470154"/>
            <a:ext cx="5696071" cy="608457"/>
          </a:xfrm>
          <a:prstGeom prst="rect">
            <a:avLst/>
          </a:prstGeom>
        </p:spPr>
        <p:txBody>
          <a:bodyPr lIns="0" tIns="0" rIns="0" bIns="0" rtlCol="0" anchor="t">
            <a:spAutoFit/>
          </a:bodyPr>
          <a:lstStyle/>
          <a:p>
            <a:pPr>
              <a:lnSpc>
                <a:spcPts val="4554"/>
              </a:lnSpc>
            </a:pPr>
            <a:r>
              <a:rPr lang="en-US" sz="4600">
                <a:solidFill>
                  <a:srgbClr val="03989E"/>
                </a:solidFill>
                <a:latin typeface="Aileron Bold"/>
              </a:rPr>
              <a:t>Triển khai ứng dụng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6191401" y="468677"/>
            <a:ext cx="7124398" cy="7137616"/>
          </a:xfrm>
          <a:custGeom>
            <a:avLst/>
            <a:gdLst/>
            <a:ahLst/>
            <a:cxnLst/>
            <a:rect l="l" t="t" r="r" b="b"/>
            <a:pathLst>
              <a:path w="7124398" h="7137616">
                <a:moveTo>
                  <a:pt x="0" y="0"/>
                </a:moveTo>
                <a:lnTo>
                  <a:pt x="7124398" y="0"/>
                </a:lnTo>
                <a:lnTo>
                  <a:pt x="7124398" y="7137616"/>
                </a:lnTo>
                <a:lnTo>
                  <a:pt x="0" y="7137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AutoShape 3"/>
          <p:cNvSpPr/>
          <p:nvPr/>
        </p:nvSpPr>
        <p:spPr>
          <a:xfrm>
            <a:off x="459989" y="4728351"/>
            <a:ext cx="3589320" cy="0"/>
          </a:xfrm>
          <a:prstGeom prst="line">
            <a:avLst/>
          </a:prstGeom>
          <a:ln w="47625" cap="rnd">
            <a:solidFill>
              <a:srgbClr val="03989E"/>
            </a:solidFill>
            <a:prstDash val="solid"/>
            <a:headEnd type="oval" w="lg" len="lg"/>
            <a:tailEnd type="oval" w="lg" len="lg"/>
          </a:ln>
        </p:spPr>
        <p:txBody>
          <a:bodyPr/>
          <a:lstStyle/>
          <a:p>
            <a:endParaRPr lang="vi-VN"/>
          </a:p>
        </p:txBody>
      </p:sp>
      <p:sp>
        <p:nvSpPr>
          <p:cNvPr id="4" name="Freeform 4"/>
          <p:cNvSpPr/>
          <p:nvPr/>
        </p:nvSpPr>
        <p:spPr>
          <a:xfrm>
            <a:off x="550729" y="567057"/>
            <a:ext cx="1445441" cy="1497162"/>
          </a:xfrm>
          <a:custGeom>
            <a:avLst/>
            <a:gdLst/>
            <a:ahLst/>
            <a:cxnLst/>
            <a:rect l="l" t="t" r="r" b="b"/>
            <a:pathLst>
              <a:path w="1445441" h="1497162">
                <a:moveTo>
                  <a:pt x="0" y="0"/>
                </a:moveTo>
                <a:lnTo>
                  <a:pt x="1445441" y="0"/>
                </a:lnTo>
                <a:lnTo>
                  <a:pt x="1445441" y="1497161"/>
                </a:lnTo>
                <a:lnTo>
                  <a:pt x="0" y="1497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459989" y="2855596"/>
            <a:ext cx="4614915" cy="1811175"/>
          </a:xfrm>
          <a:prstGeom prst="rect">
            <a:avLst/>
          </a:prstGeom>
        </p:spPr>
        <p:txBody>
          <a:bodyPr lIns="0" tIns="0" rIns="0" bIns="0" rtlCol="0" anchor="t">
            <a:spAutoFit/>
          </a:bodyPr>
          <a:lstStyle/>
          <a:p>
            <a:pPr>
              <a:lnSpc>
                <a:spcPts val="4653"/>
              </a:lnSpc>
            </a:pPr>
            <a:r>
              <a:rPr lang="en-US" sz="4700">
                <a:solidFill>
                  <a:srgbClr val="03989E"/>
                </a:solidFill>
                <a:latin typeface="Aileron Ultra-Bold"/>
              </a:rPr>
              <a:t>BÀI TOÁN PHÂN ĐOẠN ĐỐI TƯỢNG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7037788" y="5553081"/>
            <a:ext cx="4531903" cy="4540311"/>
          </a:xfrm>
          <a:custGeom>
            <a:avLst/>
            <a:gdLst/>
            <a:ahLst/>
            <a:cxnLst/>
            <a:rect l="l" t="t" r="r" b="b"/>
            <a:pathLst>
              <a:path w="4531903" h="4540311">
                <a:moveTo>
                  <a:pt x="0" y="0"/>
                </a:moveTo>
                <a:lnTo>
                  <a:pt x="4531903" y="0"/>
                </a:lnTo>
                <a:lnTo>
                  <a:pt x="4531903" y="4540312"/>
                </a:lnTo>
                <a:lnTo>
                  <a:pt x="0" y="4540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142687" y="1687711"/>
            <a:ext cx="7468226" cy="4705256"/>
          </a:xfrm>
          <a:custGeom>
            <a:avLst/>
            <a:gdLst/>
            <a:ahLst/>
            <a:cxnLst/>
            <a:rect l="l" t="t" r="r" b="b"/>
            <a:pathLst>
              <a:path w="7468226" h="4705256">
                <a:moveTo>
                  <a:pt x="0" y="0"/>
                </a:moveTo>
                <a:lnTo>
                  <a:pt x="7468226" y="0"/>
                </a:lnTo>
                <a:lnTo>
                  <a:pt x="7468226" y="4705256"/>
                </a:lnTo>
                <a:lnTo>
                  <a:pt x="0" y="4705256"/>
                </a:lnTo>
                <a:lnTo>
                  <a:pt x="0" y="0"/>
                </a:lnTo>
                <a:close/>
              </a:path>
            </a:pathLst>
          </a:custGeom>
          <a:blipFill>
            <a:blip r:embed="rId6"/>
            <a:stretch>
              <a:fillRect/>
            </a:stretch>
          </a:blipFill>
        </p:spPr>
        <p:txBody>
          <a:bodyPr/>
          <a:lstStyle/>
          <a:p>
            <a:endParaRPr lang="vi-VN"/>
          </a:p>
        </p:txBody>
      </p:sp>
      <p:sp>
        <p:nvSpPr>
          <p:cNvPr id="5" name="TextBox 5"/>
          <p:cNvSpPr txBox="1"/>
          <p:nvPr/>
        </p:nvSpPr>
        <p:spPr>
          <a:xfrm>
            <a:off x="1769003" y="520280"/>
            <a:ext cx="6215593" cy="489154"/>
          </a:xfrm>
          <a:prstGeom prst="rect">
            <a:avLst/>
          </a:prstGeom>
        </p:spPr>
        <p:txBody>
          <a:bodyPr lIns="0" tIns="0" rIns="0" bIns="0" rtlCol="0" anchor="t">
            <a:spAutoFit/>
          </a:bodyPr>
          <a:lstStyle/>
          <a:p>
            <a:pPr>
              <a:lnSpc>
                <a:spcPts val="3662"/>
              </a:lnSpc>
            </a:pPr>
            <a:r>
              <a:rPr lang="en-US" sz="3699">
                <a:solidFill>
                  <a:srgbClr val="03989E"/>
                </a:solidFill>
                <a:latin typeface="Aileron Ultra-Bold"/>
              </a:rPr>
              <a:t>XÂY DỰNG MÔ HÌNH UNET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7037788" y="5553081"/>
            <a:ext cx="4531903" cy="4540311"/>
          </a:xfrm>
          <a:custGeom>
            <a:avLst/>
            <a:gdLst/>
            <a:ahLst/>
            <a:cxnLst/>
            <a:rect l="l" t="t" r="r" b="b"/>
            <a:pathLst>
              <a:path w="4531903" h="4540311">
                <a:moveTo>
                  <a:pt x="0" y="0"/>
                </a:moveTo>
                <a:lnTo>
                  <a:pt x="4531903" y="0"/>
                </a:lnTo>
                <a:lnTo>
                  <a:pt x="4531903" y="4540312"/>
                </a:lnTo>
                <a:lnTo>
                  <a:pt x="0" y="4540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866717" y="1443170"/>
            <a:ext cx="6020166" cy="5542796"/>
          </a:xfrm>
          <a:custGeom>
            <a:avLst/>
            <a:gdLst/>
            <a:ahLst/>
            <a:cxnLst/>
            <a:rect l="l" t="t" r="r" b="b"/>
            <a:pathLst>
              <a:path w="6020166" h="5542796">
                <a:moveTo>
                  <a:pt x="0" y="0"/>
                </a:moveTo>
                <a:lnTo>
                  <a:pt x="6020166" y="0"/>
                </a:lnTo>
                <a:lnTo>
                  <a:pt x="6020166" y="5542796"/>
                </a:lnTo>
                <a:lnTo>
                  <a:pt x="0" y="5542796"/>
                </a:lnTo>
                <a:lnTo>
                  <a:pt x="0" y="0"/>
                </a:lnTo>
                <a:close/>
              </a:path>
            </a:pathLst>
          </a:custGeom>
          <a:blipFill>
            <a:blip r:embed="rId6"/>
            <a:stretch>
              <a:fillRect/>
            </a:stretch>
          </a:blipFill>
        </p:spPr>
        <p:txBody>
          <a:bodyPr/>
          <a:lstStyle/>
          <a:p>
            <a:endParaRPr lang="vi-VN"/>
          </a:p>
        </p:txBody>
      </p:sp>
      <p:sp>
        <p:nvSpPr>
          <p:cNvPr id="5" name="TextBox 5"/>
          <p:cNvSpPr txBox="1"/>
          <p:nvPr/>
        </p:nvSpPr>
        <p:spPr>
          <a:xfrm>
            <a:off x="1770787" y="520280"/>
            <a:ext cx="6212025" cy="489154"/>
          </a:xfrm>
          <a:prstGeom prst="rect">
            <a:avLst/>
          </a:prstGeom>
        </p:spPr>
        <p:txBody>
          <a:bodyPr lIns="0" tIns="0" rIns="0" bIns="0" rtlCol="0" anchor="t">
            <a:spAutoFit/>
          </a:bodyPr>
          <a:lstStyle/>
          <a:p>
            <a:pPr>
              <a:lnSpc>
                <a:spcPts val="3662"/>
              </a:lnSpc>
            </a:pPr>
            <a:r>
              <a:rPr lang="en-US" sz="3699">
                <a:solidFill>
                  <a:srgbClr val="03989E"/>
                </a:solidFill>
                <a:latin typeface="Aileron Ultra-Bold"/>
              </a:rPr>
              <a:t>XÂY DỰNG MÔ HÌNH UNET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7037788" y="5553081"/>
            <a:ext cx="4531903" cy="4540311"/>
          </a:xfrm>
          <a:custGeom>
            <a:avLst/>
            <a:gdLst/>
            <a:ahLst/>
            <a:cxnLst/>
            <a:rect l="l" t="t" r="r" b="b"/>
            <a:pathLst>
              <a:path w="4531903" h="4540311">
                <a:moveTo>
                  <a:pt x="0" y="0"/>
                </a:moveTo>
                <a:lnTo>
                  <a:pt x="4531903" y="0"/>
                </a:lnTo>
                <a:lnTo>
                  <a:pt x="4531903" y="4540312"/>
                </a:lnTo>
                <a:lnTo>
                  <a:pt x="0" y="4540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217479" y="1937921"/>
            <a:ext cx="4659321" cy="3615160"/>
          </a:xfrm>
          <a:custGeom>
            <a:avLst/>
            <a:gdLst/>
            <a:ahLst/>
            <a:cxnLst/>
            <a:rect l="l" t="t" r="r" b="b"/>
            <a:pathLst>
              <a:path w="4659321" h="3615160">
                <a:moveTo>
                  <a:pt x="0" y="0"/>
                </a:moveTo>
                <a:lnTo>
                  <a:pt x="4659321" y="0"/>
                </a:lnTo>
                <a:lnTo>
                  <a:pt x="4659321" y="3615160"/>
                </a:lnTo>
                <a:lnTo>
                  <a:pt x="0" y="3615160"/>
                </a:lnTo>
                <a:lnTo>
                  <a:pt x="0" y="0"/>
                </a:lnTo>
                <a:close/>
              </a:path>
            </a:pathLst>
          </a:custGeom>
          <a:blipFill>
            <a:blip r:embed="rId6"/>
            <a:stretch>
              <a:fillRect/>
            </a:stretch>
          </a:blipFill>
        </p:spPr>
        <p:txBody>
          <a:bodyPr/>
          <a:lstStyle/>
          <a:p>
            <a:endParaRPr lang="vi-VN"/>
          </a:p>
        </p:txBody>
      </p:sp>
      <p:sp>
        <p:nvSpPr>
          <p:cNvPr id="5" name="Freeform 5"/>
          <p:cNvSpPr/>
          <p:nvPr/>
        </p:nvSpPr>
        <p:spPr>
          <a:xfrm>
            <a:off x="4876800" y="2054846"/>
            <a:ext cx="5037743" cy="3381311"/>
          </a:xfrm>
          <a:custGeom>
            <a:avLst/>
            <a:gdLst/>
            <a:ahLst/>
            <a:cxnLst/>
            <a:rect l="l" t="t" r="r" b="b"/>
            <a:pathLst>
              <a:path w="5037743" h="3381311">
                <a:moveTo>
                  <a:pt x="0" y="0"/>
                </a:moveTo>
                <a:lnTo>
                  <a:pt x="5037743" y="0"/>
                </a:lnTo>
                <a:lnTo>
                  <a:pt x="5037743" y="3381311"/>
                </a:lnTo>
                <a:lnTo>
                  <a:pt x="0" y="3381311"/>
                </a:lnTo>
                <a:lnTo>
                  <a:pt x="0" y="0"/>
                </a:lnTo>
                <a:close/>
              </a:path>
            </a:pathLst>
          </a:custGeom>
          <a:blipFill>
            <a:blip r:embed="rId7"/>
            <a:stretch>
              <a:fillRect/>
            </a:stretch>
          </a:blipFill>
        </p:spPr>
        <p:txBody>
          <a:bodyPr/>
          <a:lstStyle/>
          <a:p>
            <a:endParaRPr lang="vi-VN"/>
          </a:p>
        </p:txBody>
      </p:sp>
      <p:sp>
        <p:nvSpPr>
          <p:cNvPr id="6" name="TextBox 6"/>
          <p:cNvSpPr txBox="1"/>
          <p:nvPr/>
        </p:nvSpPr>
        <p:spPr>
          <a:xfrm>
            <a:off x="1884794" y="520280"/>
            <a:ext cx="5984013" cy="489154"/>
          </a:xfrm>
          <a:prstGeom prst="rect">
            <a:avLst/>
          </a:prstGeom>
        </p:spPr>
        <p:txBody>
          <a:bodyPr lIns="0" tIns="0" rIns="0" bIns="0" rtlCol="0" anchor="t">
            <a:spAutoFit/>
          </a:bodyPr>
          <a:lstStyle/>
          <a:p>
            <a:pPr>
              <a:lnSpc>
                <a:spcPts val="3662"/>
              </a:lnSpc>
            </a:pPr>
            <a:r>
              <a:rPr lang="en-US" sz="3699">
                <a:solidFill>
                  <a:srgbClr val="03989E"/>
                </a:solidFill>
                <a:latin typeface="Aileron Ultra-Bold"/>
              </a:rPr>
              <a:t>TIẾN HÀNH HUẤN LUYỆN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7037788" y="5553081"/>
            <a:ext cx="4531903" cy="4540311"/>
          </a:xfrm>
          <a:custGeom>
            <a:avLst/>
            <a:gdLst/>
            <a:ahLst/>
            <a:cxnLst/>
            <a:rect l="l" t="t" r="r" b="b"/>
            <a:pathLst>
              <a:path w="4531903" h="4540311">
                <a:moveTo>
                  <a:pt x="0" y="0"/>
                </a:moveTo>
                <a:lnTo>
                  <a:pt x="4531903" y="0"/>
                </a:lnTo>
                <a:lnTo>
                  <a:pt x="4531903" y="4540312"/>
                </a:lnTo>
                <a:lnTo>
                  <a:pt x="0" y="4540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840648" y="1768376"/>
            <a:ext cx="6316705" cy="4815304"/>
          </a:xfrm>
          <a:custGeom>
            <a:avLst/>
            <a:gdLst/>
            <a:ahLst/>
            <a:cxnLst/>
            <a:rect l="l" t="t" r="r" b="b"/>
            <a:pathLst>
              <a:path w="6316705" h="4815304">
                <a:moveTo>
                  <a:pt x="0" y="0"/>
                </a:moveTo>
                <a:lnTo>
                  <a:pt x="6316705" y="0"/>
                </a:lnTo>
                <a:lnTo>
                  <a:pt x="6316705" y="4815304"/>
                </a:lnTo>
                <a:lnTo>
                  <a:pt x="0" y="4815304"/>
                </a:lnTo>
                <a:lnTo>
                  <a:pt x="0" y="0"/>
                </a:lnTo>
                <a:close/>
              </a:path>
            </a:pathLst>
          </a:custGeom>
          <a:blipFill>
            <a:blip r:embed="rId6"/>
            <a:stretch>
              <a:fillRect/>
            </a:stretch>
          </a:blipFill>
        </p:spPr>
        <p:txBody>
          <a:bodyPr/>
          <a:lstStyle/>
          <a:p>
            <a:endParaRPr lang="vi-VN"/>
          </a:p>
        </p:txBody>
      </p:sp>
      <p:sp>
        <p:nvSpPr>
          <p:cNvPr id="5" name="Freeform 5"/>
          <p:cNvSpPr/>
          <p:nvPr/>
        </p:nvSpPr>
        <p:spPr>
          <a:xfrm>
            <a:off x="1840648" y="5887370"/>
            <a:ext cx="3354950" cy="696310"/>
          </a:xfrm>
          <a:custGeom>
            <a:avLst/>
            <a:gdLst/>
            <a:ahLst/>
            <a:cxnLst/>
            <a:rect l="l" t="t" r="r" b="b"/>
            <a:pathLst>
              <a:path w="3354950" h="696310">
                <a:moveTo>
                  <a:pt x="0" y="0"/>
                </a:moveTo>
                <a:lnTo>
                  <a:pt x="3354949" y="0"/>
                </a:lnTo>
                <a:lnTo>
                  <a:pt x="3354949" y="696310"/>
                </a:lnTo>
                <a:lnTo>
                  <a:pt x="0" y="696310"/>
                </a:lnTo>
                <a:lnTo>
                  <a:pt x="0" y="0"/>
                </a:lnTo>
                <a:close/>
              </a:path>
            </a:pathLst>
          </a:custGeom>
          <a:blipFill>
            <a:blip r:embed="rId7"/>
            <a:stretch>
              <a:fillRect/>
            </a:stretch>
          </a:blipFill>
        </p:spPr>
        <p:txBody>
          <a:bodyPr/>
          <a:lstStyle/>
          <a:p>
            <a:endParaRPr lang="vi-VN"/>
          </a:p>
        </p:txBody>
      </p:sp>
      <p:sp>
        <p:nvSpPr>
          <p:cNvPr id="6" name="TextBox 6"/>
          <p:cNvSpPr txBox="1"/>
          <p:nvPr/>
        </p:nvSpPr>
        <p:spPr>
          <a:xfrm>
            <a:off x="2680374" y="291705"/>
            <a:ext cx="5030446" cy="946305"/>
          </a:xfrm>
          <a:prstGeom prst="rect">
            <a:avLst/>
          </a:prstGeom>
        </p:spPr>
        <p:txBody>
          <a:bodyPr lIns="0" tIns="0" rIns="0" bIns="0" rtlCol="0" anchor="t">
            <a:spAutoFit/>
          </a:bodyPr>
          <a:lstStyle/>
          <a:p>
            <a:pPr algn="ctr">
              <a:lnSpc>
                <a:spcPts val="3662"/>
              </a:lnSpc>
            </a:pPr>
            <a:r>
              <a:rPr lang="en-US" sz="3699">
                <a:solidFill>
                  <a:srgbClr val="03989E"/>
                </a:solidFill>
                <a:latin typeface="Aileron Ultra-Bold"/>
              </a:rPr>
              <a:t>KẾT QUẢ QUÁ TRÌNH HUẤN LUYỆN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2043845" y="6168526"/>
            <a:ext cx="5938628" cy="5949646"/>
          </a:xfrm>
          <a:custGeom>
            <a:avLst/>
            <a:gdLst/>
            <a:ahLst/>
            <a:cxnLst/>
            <a:rect l="l" t="t" r="r" b="b"/>
            <a:pathLst>
              <a:path w="5938628" h="5949646">
                <a:moveTo>
                  <a:pt x="0" y="0"/>
                </a:moveTo>
                <a:lnTo>
                  <a:pt x="5938628" y="0"/>
                </a:lnTo>
                <a:lnTo>
                  <a:pt x="5938628" y="5949646"/>
                </a:lnTo>
                <a:lnTo>
                  <a:pt x="0" y="5949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AutoShape 3"/>
          <p:cNvSpPr/>
          <p:nvPr/>
        </p:nvSpPr>
        <p:spPr>
          <a:xfrm>
            <a:off x="3591088" y="1519619"/>
            <a:ext cx="2571424" cy="0"/>
          </a:xfrm>
          <a:prstGeom prst="line">
            <a:avLst/>
          </a:prstGeom>
          <a:ln w="38100" cap="rnd">
            <a:solidFill>
              <a:srgbClr val="03989E"/>
            </a:solidFill>
            <a:prstDash val="solid"/>
            <a:headEnd type="oval" w="lg" len="lg"/>
            <a:tailEnd type="oval" w="lg" len="lg"/>
          </a:ln>
        </p:spPr>
        <p:txBody>
          <a:bodyPr/>
          <a:lstStyle/>
          <a:p>
            <a:endParaRPr lang="vi-VN"/>
          </a:p>
        </p:txBody>
      </p:sp>
      <p:sp>
        <p:nvSpPr>
          <p:cNvPr id="4" name="Freeform 4"/>
          <p:cNvSpPr/>
          <p:nvPr/>
        </p:nvSpPr>
        <p:spPr>
          <a:xfrm>
            <a:off x="8424098" y="277522"/>
            <a:ext cx="2001448" cy="1968698"/>
          </a:xfrm>
          <a:custGeom>
            <a:avLst/>
            <a:gdLst/>
            <a:ahLst/>
            <a:cxnLst/>
            <a:rect l="l" t="t" r="r" b="b"/>
            <a:pathLst>
              <a:path w="2001448" h="1968698">
                <a:moveTo>
                  <a:pt x="0" y="0"/>
                </a:moveTo>
                <a:lnTo>
                  <a:pt x="2001448" y="0"/>
                </a:lnTo>
                <a:lnTo>
                  <a:pt x="2001448" y="1968697"/>
                </a:lnTo>
                <a:lnTo>
                  <a:pt x="0" y="1968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459989" y="468677"/>
            <a:ext cx="770669" cy="795250"/>
          </a:xfrm>
          <a:custGeom>
            <a:avLst/>
            <a:gdLst/>
            <a:ahLst/>
            <a:cxnLst/>
            <a:rect l="l" t="t" r="r" b="b"/>
            <a:pathLst>
              <a:path w="770669" h="795250">
                <a:moveTo>
                  <a:pt x="0" y="0"/>
                </a:moveTo>
                <a:lnTo>
                  <a:pt x="770670" y="0"/>
                </a:lnTo>
                <a:lnTo>
                  <a:pt x="770670" y="795250"/>
                </a:lnTo>
                <a:lnTo>
                  <a:pt x="0" y="7952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a:off x="1351072" y="2974409"/>
            <a:ext cx="897481" cy="897481"/>
          </a:xfrm>
          <a:custGeom>
            <a:avLst/>
            <a:gdLst/>
            <a:ahLst/>
            <a:cxnLst/>
            <a:rect l="l" t="t" r="r" b="b"/>
            <a:pathLst>
              <a:path w="897481" h="897481">
                <a:moveTo>
                  <a:pt x="0" y="0"/>
                </a:moveTo>
                <a:lnTo>
                  <a:pt x="897481" y="0"/>
                </a:lnTo>
                <a:lnTo>
                  <a:pt x="897481" y="897481"/>
                </a:lnTo>
                <a:lnTo>
                  <a:pt x="0" y="897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a:off x="3599461" y="2974409"/>
            <a:ext cx="897481" cy="897481"/>
          </a:xfrm>
          <a:custGeom>
            <a:avLst/>
            <a:gdLst/>
            <a:ahLst/>
            <a:cxnLst/>
            <a:rect l="l" t="t" r="r" b="b"/>
            <a:pathLst>
              <a:path w="897481" h="897481">
                <a:moveTo>
                  <a:pt x="0" y="0"/>
                </a:moveTo>
                <a:lnTo>
                  <a:pt x="897481" y="0"/>
                </a:lnTo>
                <a:lnTo>
                  <a:pt x="897481" y="897481"/>
                </a:lnTo>
                <a:lnTo>
                  <a:pt x="0" y="8974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8" name="Freeform 8"/>
          <p:cNvSpPr/>
          <p:nvPr/>
        </p:nvSpPr>
        <p:spPr>
          <a:xfrm>
            <a:off x="5847851" y="2974409"/>
            <a:ext cx="897481" cy="897481"/>
          </a:xfrm>
          <a:custGeom>
            <a:avLst/>
            <a:gdLst/>
            <a:ahLst/>
            <a:cxnLst/>
            <a:rect l="l" t="t" r="r" b="b"/>
            <a:pathLst>
              <a:path w="897481" h="897481">
                <a:moveTo>
                  <a:pt x="0" y="0"/>
                </a:moveTo>
                <a:lnTo>
                  <a:pt x="897481" y="0"/>
                </a:lnTo>
                <a:lnTo>
                  <a:pt x="897481" y="897481"/>
                </a:lnTo>
                <a:lnTo>
                  <a:pt x="0" y="89748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9" name="Freeform 9"/>
          <p:cNvSpPr/>
          <p:nvPr/>
        </p:nvSpPr>
        <p:spPr>
          <a:xfrm>
            <a:off x="8097882" y="2974409"/>
            <a:ext cx="897481" cy="897481"/>
          </a:xfrm>
          <a:custGeom>
            <a:avLst/>
            <a:gdLst/>
            <a:ahLst/>
            <a:cxnLst/>
            <a:rect l="l" t="t" r="r" b="b"/>
            <a:pathLst>
              <a:path w="897481" h="897481">
                <a:moveTo>
                  <a:pt x="0" y="0"/>
                </a:moveTo>
                <a:lnTo>
                  <a:pt x="897481" y="0"/>
                </a:lnTo>
                <a:lnTo>
                  <a:pt x="897481" y="897481"/>
                </a:lnTo>
                <a:lnTo>
                  <a:pt x="0" y="89748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TextBox 10"/>
          <p:cNvSpPr txBox="1"/>
          <p:nvPr/>
        </p:nvSpPr>
        <p:spPr>
          <a:xfrm>
            <a:off x="2683503" y="515250"/>
            <a:ext cx="4570013" cy="825983"/>
          </a:xfrm>
          <a:prstGeom prst="rect">
            <a:avLst/>
          </a:prstGeom>
        </p:spPr>
        <p:txBody>
          <a:bodyPr lIns="0" tIns="0" rIns="0" bIns="0" rtlCol="0" anchor="t">
            <a:spAutoFit/>
          </a:bodyPr>
          <a:lstStyle/>
          <a:p>
            <a:pPr algn="ctr">
              <a:lnSpc>
                <a:spcPts val="6184"/>
              </a:lnSpc>
            </a:pPr>
            <a:r>
              <a:rPr lang="en-US" sz="6246">
                <a:solidFill>
                  <a:srgbClr val="03989E"/>
                </a:solidFill>
                <a:latin typeface="Aileron Ultra-Bold"/>
              </a:rPr>
              <a:t>NỘI DUNG</a:t>
            </a:r>
          </a:p>
        </p:txBody>
      </p:sp>
      <p:sp>
        <p:nvSpPr>
          <p:cNvPr id="11" name="TextBox 11"/>
          <p:cNvSpPr txBox="1"/>
          <p:nvPr/>
        </p:nvSpPr>
        <p:spPr>
          <a:xfrm>
            <a:off x="941656" y="4104202"/>
            <a:ext cx="1716313" cy="628584"/>
          </a:xfrm>
          <a:prstGeom prst="rect">
            <a:avLst/>
          </a:prstGeom>
        </p:spPr>
        <p:txBody>
          <a:bodyPr lIns="0" tIns="0" rIns="0" bIns="0" rtlCol="0" anchor="t">
            <a:spAutoFit/>
          </a:bodyPr>
          <a:lstStyle/>
          <a:p>
            <a:pPr algn="ctr">
              <a:lnSpc>
                <a:spcPts val="2474"/>
              </a:lnSpc>
            </a:pPr>
            <a:r>
              <a:rPr lang="en-US" sz="2499">
                <a:solidFill>
                  <a:srgbClr val="000000"/>
                </a:solidFill>
                <a:latin typeface="Aileron Ultra-Bold"/>
              </a:rPr>
              <a:t>THU THẬP DỮ LIỆU</a:t>
            </a:r>
          </a:p>
        </p:txBody>
      </p:sp>
      <p:sp>
        <p:nvSpPr>
          <p:cNvPr id="12" name="TextBox 12"/>
          <p:cNvSpPr txBox="1"/>
          <p:nvPr/>
        </p:nvSpPr>
        <p:spPr>
          <a:xfrm>
            <a:off x="3160487" y="4104202"/>
            <a:ext cx="1716313" cy="933351"/>
          </a:xfrm>
          <a:prstGeom prst="rect">
            <a:avLst/>
          </a:prstGeom>
        </p:spPr>
        <p:txBody>
          <a:bodyPr lIns="0" tIns="0" rIns="0" bIns="0" rtlCol="0" anchor="t">
            <a:spAutoFit/>
          </a:bodyPr>
          <a:lstStyle/>
          <a:p>
            <a:pPr algn="ctr">
              <a:lnSpc>
                <a:spcPts val="2474"/>
              </a:lnSpc>
            </a:pPr>
            <a:r>
              <a:rPr lang="en-US" sz="2499">
                <a:solidFill>
                  <a:srgbClr val="000000"/>
                </a:solidFill>
                <a:latin typeface="Aileron Ultra-Bold"/>
              </a:rPr>
              <a:t>PHÂN LỚP ĐỐI TƯỢNG</a:t>
            </a:r>
          </a:p>
        </p:txBody>
      </p:sp>
      <p:sp>
        <p:nvSpPr>
          <p:cNvPr id="13" name="TextBox 13"/>
          <p:cNvSpPr txBox="1"/>
          <p:nvPr/>
        </p:nvSpPr>
        <p:spPr>
          <a:xfrm>
            <a:off x="5438435" y="4075627"/>
            <a:ext cx="1716313" cy="1063526"/>
          </a:xfrm>
          <a:prstGeom prst="rect">
            <a:avLst/>
          </a:prstGeom>
        </p:spPr>
        <p:txBody>
          <a:bodyPr lIns="0" tIns="0" rIns="0" bIns="0" rtlCol="0" anchor="t">
            <a:spAutoFit/>
          </a:bodyPr>
          <a:lstStyle/>
          <a:p>
            <a:pPr algn="ctr">
              <a:lnSpc>
                <a:spcPts val="2799"/>
              </a:lnSpc>
            </a:pPr>
            <a:r>
              <a:rPr lang="en-US" sz="2499">
                <a:solidFill>
                  <a:srgbClr val="000000"/>
                </a:solidFill>
                <a:latin typeface="Aileron Ultra-Bold"/>
              </a:rPr>
              <a:t>PHÂN ĐOẠN ĐỐI TƯỢNG</a:t>
            </a:r>
          </a:p>
        </p:txBody>
      </p:sp>
      <p:sp>
        <p:nvSpPr>
          <p:cNvPr id="14" name="TextBox 14"/>
          <p:cNvSpPr txBox="1"/>
          <p:nvPr/>
        </p:nvSpPr>
        <p:spPr>
          <a:xfrm>
            <a:off x="7708509" y="4104202"/>
            <a:ext cx="1716313" cy="628584"/>
          </a:xfrm>
          <a:prstGeom prst="rect">
            <a:avLst/>
          </a:prstGeom>
        </p:spPr>
        <p:txBody>
          <a:bodyPr lIns="0" tIns="0" rIns="0" bIns="0" rtlCol="0" anchor="t">
            <a:spAutoFit/>
          </a:bodyPr>
          <a:lstStyle/>
          <a:p>
            <a:pPr algn="ctr">
              <a:lnSpc>
                <a:spcPts val="2474"/>
              </a:lnSpc>
            </a:pPr>
            <a:r>
              <a:rPr lang="en-US" sz="2499">
                <a:solidFill>
                  <a:srgbClr val="000000"/>
                </a:solidFill>
                <a:latin typeface="Aileron Ultra-Bold"/>
              </a:rPr>
              <a:t>KẾT </a:t>
            </a:r>
          </a:p>
          <a:p>
            <a:pPr algn="ctr">
              <a:lnSpc>
                <a:spcPts val="2474"/>
              </a:lnSpc>
            </a:pPr>
            <a:r>
              <a:rPr lang="en-US" sz="2499">
                <a:solidFill>
                  <a:srgbClr val="000000"/>
                </a:solidFill>
                <a:latin typeface="Aileron Ultra-Bold"/>
              </a:rPr>
              <a:t>LUẬN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2610848" y="6158483"/>
            <a:ext cx="4531903" cy="4540311"/>
          </a:xfrm>
          <a:custGeom>
            <a:avLst/>
            <a:gdLst/>
            <a:ahLst/>
            <a:cxnLst/>
            <a:rect l="l" t="t" r="r" b="b"/>
            <a:pathLst>
              <a:path w="4531903" h="4540311">
                <a:moveTo>
                  <a:pt x="0" y="0"/>
                </a:moveTo>
                <a:lnTo>
                  <a:pt x="4531904" y="0"/>
                </a:lnTo>
                <a:lnTo>
                  <a:pt x="4531904" y="4540311"/>
                </a:lnTo>
                <a:lnTo>
                  <a:pt x="0" y="4540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8044393" y="-95970"/>
            <a:ext cx="2381154" cy="2342189"/>
          </a:xfrm>
          <a:custGeom>
            <a:avLst/>
            <a:gdLst/>
            <a:ahLst/>
            <a:cxnLst/>
            <a:rect l="l" t="t" r="r" b="b"/>
            <a:pathLst>
              <a:path w="2381154" h="2342189">
                <a:moveTo>
                  <a:pt x="0" y="0"/>
                </a:moveTo>
                <a:lnTo>
                  <a:pt x="2381153" y="0"/>
                </a:lnTo>
                <a:lnTo>
                  <a:pt x="2381153" y="2342189"/>
                </a:lnTo>
                <a:lnTo>
                  <a:pt x="0" y="23421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186140" y="1198950"/>
            <a:ext cx="3690660" cy="4763965"/>
          </a:xfrm>
          <a:custGeom>
            <a:avLst/>
            <a:gdLst/>
            <a:ahLst/>
            <a:cxnLst/>
            <a:rect l="l" t="t" r="r" b="b"/>
            <a:pathLst>
              <a:path w="3690660" h="4763965">
                <a:moveTo>
                  <a:pt x="0" y="0"/>
                </a:moveTo>
                <a:lnTo>
                  <a:pt x="3690660" y="0"/>
                </a:lnTo>
                <a:lnTo>
                  <a:pt x="3690660" y="4763964"/>
                </a:lnTo>
                <a:lnTo>
                  <a:pt x="0" y="4763964"/>
                </a:lnTo>
                <a:lnTo>
                  <a:pt x="0" y="0"/>
                </a:lnTo>
                <a:close/>
              </a:path>
            </a:pathLst>
          </a:custGeom>
          <a:blipFill>
            <a:blip r:embed="rId6"/>
            <a:stretch>
              <a:fillRect/>
            </a:stretch>
          </a:blipFill>
        </p:spPr>
        <p:txBody>
          <a:bodyPr/>
          <a:lstStyle/>
          <a:p>
            <a:endParaRPr lang="vi-VN"/>
          </a:p>
        </p:txBody>
      </p:sp>
      <p:sp>
        <p:nvSpPr>
          <p:cNvPr id="5" name="Freeform 5"/>
          <p:cNvSpPr/>
          <p:nvPr/>
        </p:nvSpPr>
        <p:spPr>
          <a:xfrm>
            <a:off x="5239249" y="1609391"/>
            <a:ext cx="3622674" cy="3943082"/>
          </a:xfrm>
          <a:custGeom>
            <a:avLst/>
            <a:gdLst/>
            <a:ahLst/>
            <a:cxnLst/>
            <a:rect l="l" t="t" r="r" b="b"/>
            <a:pathLst>
              <a:path w="3622674" h="3943082">
                <a:moveTo>
                  <a:pt x="0" y="0"/>
                </a:moveTo>
                <a:lnTo>
                  <a:pt x="3622673" y="0"/>
                </a:lnTo>
                <a:lnTo>
                  <a:pt x="3622673" y="3943082"/>
                </a:lnTo>
                <a:lnTo>
                  <a:pt x="0" y="3943082"/>
                </a:lnTo>
                <a:lnTo>
                  <a:pt x="0" y="0"/>
                </a:lnTo>
                <a:close/>
              </a:path>
            </a:pathLst>
          </a:custGeom>
          <a:blipFill>
            <a:blip r:embed="rId7"/>
            <a:stretch>
              <a:fillRect r="-7139"/>
            </a:stretch>
          </a:blipFill>
        </p:spPr>
        <p:txBody>
          <a:bodyPr/>
          <a:lstStyle/>
          <a:p>
            <a:endParaRPr lang="vi-VN"/>
          </a:p>
        </p:txBody>
      </p:sp>
      <p:sp>
        <p:nvSpPr>
          <p:cNvPr id="6" name="TextBox 6"/>
          <p:cNvSpPr txBox="1"/>
          <p:nvPr/>
        </p:nvSpPr>
        <p:spPr>
          <a:xfrm>
            <a:off x="1678534" y="481930"/>
            <a:ext cx="6396533" cy="575379"/>
          </a:xfrm>
          <a:prstGeom prst="rect">
            <a:avLst/>
          </a:prstGeom>
        </p:spPr>
        <p:txBody>
          <a:bodyPr lIns="0" tIns="0" rIns="0" bIns="0" rtlCol="0" anchor="t">
            <a:spAutoFit/>
          </a:bodyPr>
          <a:lstStyle/>
          <a:p>
            <a:pPr>
              <a:lnSpc>
                <a:spcPts val="4252"/>
              </a:lnSpc>
            </a:pPr>
            <a:r>
              <a:rPr lang="en-US" sz="4295">
                <a:solidFill>
                  <a:srgbClr val="03989E"/>
                </a:solidFill>
                <a:latin typeface="Aileron Bold"/>
              </a:rPr>
              <a:t>TRIỂN KHAI ỨNG DỤNG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459989" y="3588652"/>
            <a:ext cx="5992883" cy="856092"/>
          </a:xfrm>
          <a:prstGeom prst="rect">
            <a:avLst/>
          </a:prstGeom>
        </p:spPr>
        <p:txBody>
          <a:bodyPr lIns="0" tIns="0" rIns="0" bIns="0" rtlCol="0" anchor="t">
            <a:spAutoFit/>
          </a:bodyPr>
          <a:lstStyle/>
          <a:p>
            <a:pPr>
              <a:lnSpc>
                <a:spcPts val="6323"/>
              </a:lnSpc>
            </a:pPr>
            <a:r>
              <a:rPr lang="en-US" sz="6387">
                <a:solidFill>
                  <a:srgbClr val="03989E"/>
                </a:solidFill>
                <a:latin typeface="Aileron Bold"/>
              </a:rPr>
              <a:t>KẾT LUẬN</a:t>
            </a:r>
          </a:p>
        </p:txBody>
      </p:sp>
      <p:sp>
        <p:nvSpPr>
          <p:cNvPr id="3" name="Freeform 3"/>
          <p:cNvSpPr/>
          <p:nvPr/>
        </p:nvSpPr>
        <p:spPr>
          <a:xfrm>
            <a:off x="6191401" y="468677"/>
            <a:ext cx="7124398" cy="7137616"/>
          </a:xfrm>
          <a:custGeom>
            <a:avLst/>
            <a:gdLst/>
            <a:ahLst/>
            <a:cxnLst/>
            <a:rect l="l" t="t" r="r" b="b"/>
            <a:pathLst>
              <a:path w="7124398" h="7137616">
                <a:moveTo>
                  <a:pt x="0" y="0"/>
                </a:moveTo>
                <a:lnTo>
                  <a:pt x="7124398" y="0"/>
                </a:lnTo>
                <a:lnTo>
                  <a:pt x="7124398" y="7137616"/>
                </a:lnTo>
                <a:lnTo>
                  <a:pt x="0" y="7137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AutoShape 4"/>
          <p:cNvSpPr/>
          <p:nvPr/>
        </p:nvSpPr>
        <p:spPr>
          <a:xfrm>
            <a:off x="459989" y="4643361"/>
            <a:ext cx="2090858" cy="0"/>
          </a:xfrm>
          <a:prstGeom prst="line">
            <a:avLst/>
          </a:prstGeom>
          <a:ln w="47625" cap="rnd">
            <a:solidFill>
              <a:srgbClr val="03989E"/>
            </a:solidFill>
            <a:prstDash val="solid"/>
            <a:headEnd type="oval" w="lg" len="lg"/>
            <a:tailEnd type="oval" w="lg" len="lg"/>
          </a:ln>
        </p:spPr>
        <p:txBody>
          <a:bodyPr/>
          <a:lstStyle/>
          <a:p>
            <a:endParaRPr lang="vi-VN"/>
          </a:p>
        </p:txBody>
      </p:sp>
      <p:sp>
        <p:nvSpPr>
          <p:cNvPr id="5" name="Freeform 5"/>
          <p:cNvSpPr/>
          <p:nvPr/>
        </p:nvSpPr>
        <p:spPr>
          <a:xfrm>
            <a:off x="459989" y="384958"/>
            <a:ext cx="1799790" cy="1538002"/>
          </a:xfrm>
          <a:custGeom>
            <a:avLst/>
            <a:gdLst/>
            <a:ahLst/>
            <a:cxnLst/>
            <a:rect l="l" t="t" r="r" b="b"/>
            <a:pathLst>
              <a:path w="1799790" h="1538002">
                <a:moveTo>
                  <a:pt x="0" y="0"/>
                </a:moveTo>
                <a:lnTo>
                  <a:pt x="1799791" y="0"/>
                </a:lnTo>
                <a:lnTo>
                  <a:pt x="1799791" y="1538003"/>
                </a:lnTo>
                <a:lnTo>
                  <a:pt x="0" y="1538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2610848" y="6672035"/>
            <a:ext cx="4531903" cy="4540311"/>
          </a:xfrm>
          <a:custGeom>
            <a:avLst/>
            <a:gdLst/>
            <a:ahLst/>
            <a:cxnLst/>
            <a:rect l="l" t="t" r="r" b="b"/>
            <a:pathLst>
              <a:path w="4531903" h="4540311">
                <a:moveTo>
                  <a:pt x="0" y="0"/>
                </a:moveTo>
                <a:lnTo>
                  <a:pt x="4531904" y="0"/>
                </a:lnTo>
                <a:lnTo>
                  <a:pt x="4531904" y="4540312"/>
                </a:lnTo>
                <a:lnTo>
                  <a:pt x="0" y="4540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8230933" y="-421773"/>
            <a:ext cx="2381154" cy="2342189"/>
          </a:xfrm>
          <a:custGeom>
            <a:avLst/>
            <a:gdLst/>
            <a:ahLst/>
            <a:cxnLst/>
            <a:rect l="l" t="t" r="r" b="b"/>
            <a:pathLst>
              <a:path w="2381154" h="2342189">
                <a:moveTo>
                  <a:pt x="0" y="0"/>
                </a:moveTo>
                <a:lnTo>
                  <a:pt x="2381154" y="0"/>
                </a:lnTo>
                <a:lnTo>
                  <a:pt x="2381154" y="2342189"/>
                </a:lnTo>
                <a:lnTo>
                  <a:pt x="0" y="23421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2011215" y="-2979133"/>
            <a:ext cx="4531903" cy="4540311"/>
          </a:xfrm>
          <a:custGeom>
            <a:avLst/>
            <a:gdLst/>
            <a:ahLst/>
            <a:cxnLst/>
            <a:rect l="l" t="t" r="r" b="b"/>
            <a:pathLst>
              <a:path w="4531903" h="4540311">
                <a:moveTo>
                  <a:pt x="0" y="0"/>
                </a:moveTo>
                <a:lnTo>
                  <a:pt x="4531903" y="0"/>
                </a:lnTo>
                <a:lnTo>
                  <a:pt x="4531903" y="4540312"/>
                </a:lnTo>
                <a:lnTo>
                  <a:pt x="0" y="4540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5" name="TextBox 5"/>
          <p:cNvSpPr txBox="1"/>
          <p:nvPr/>
        </p:nvSpPr>
        <p:spPr>
          <a:xfrm>
            <a:off x="3498792" y="825521"/>
            <a:ext cx="2756015" cy="575407"/>
          </a:xfrm>
          <a:prstGeom prst="rect">
            <a:avLst/>
          </a:prstGeom>
        </p:spPr>
        <p:txBody>
          <a:bodyPr lIns="0" tIns="0" rIns="0" bIns="0" rtlCol="0" anchor="t">
            <a:spAutoFit/>
          </a:bodyPr>
          <a:lstStyle/>
          <a:p>
            <a:pPr>
              <a:lnSpc>
                <a:spcPts val="4252"/>
              </a:lnSpc>
            </a:pPr>
            <a:r>
              <a:rPr lang="en-US" sz="4295">
                <a:solidFill>
                  <a:srgbClr val="03989E"/>
                </a:solidFill>
                <a:latin typeface="Aileron Bold"/>
              </a:rPr>
              <a:t>KẾT LUẬN</a:t>
            </a:r>
          </a:p>
        </p:txBody>
      </p:sp>
      <p:sp>
        <p:nvSpPr>
          <p:cNvPr id="6" name="TextBox 6"/>
          <p:cNvSpPr txBox="1"/>
          <p:nvPr/>
        </p:nvSpPr>
        <p:spPr>
          <a:xfrm>
            <a:off x="974930" y="1380426"/>
            <a:ext cx="7803741" cy="5291609"/>
          </a:xfrm>
          <a:prstGeom prst="rect">
            <a:avLst/>
          </a:prstGeom>
        </p:spPr>
        <p:txBody>
          <a:bodyPr lIns="0" tIns="0" rIns="0" bIns="0" rtlCol="0" anchor="t">
            <a:spAutoFit/>
          </a:bodyPr>
          <a:lstStyle/>
          <a:p>
            <a:pPr>
              <a:lnSpc>
                <a:spcPts val="2799"/>
              </a:lnSpc>
            </a:pPr>
            <a:r>
              <a:rPr lang="en-US" sz="1999">
                <a:solidFill>
                  <a:srgbClr val="283035"/>
                </a:solidFill>
                <a:latin typeface="Poppins"/>
              </a:rPr>
              <a:t>Kết quả đạt được:</a:t>
            </a:r>
          </a:p>
          <a:p>
            <a:pPr marL="431799" lvl="1" indent="-215899">
              <a:lnSpc>
                <a:spcPts val="2799"/>
              </a:lnSpc>
              <a:buFont typeface="Arial"/>
              <a:buChar char="•"/>
            </a:pPr>
            <a:r>
              <a:rPr lang="en-US" sz="1999">
                <a:solidFill>
                  <a:srgbClr val="283035"/>
                </a:solidFill>
                <a:latin typeface="Poppins"/>
              </a:rPr>
              <a:t>Hiểu thêm về cấu trúc, cách thức hoạt động của các kiến trúc mạng như MLP, CNN, VGG16 và Unet cũng như độ hiệu quả của các kiến trúc trên đối với tập dữ liệu.</a:t>
            </a:r>
          </a:p>
          <a:p>
            <a:pPr marL="431799" lvl="1" indent="-215899">
              <a:lnSpc>
                <a:spcPts val="2799"/>
              </a:lnSpc>
              <a:buFont typeface="Arial"/>
              <a:buChar char="•"/>
            </a:pPr>
            <a:r>
              <a:rPr lang="en-US" sz="1999">
                <a:solidFill>
                  <a:srgbClr val="283035"/>
                </a:solidFill>
                <a:latin typeface="Poppins"/>
              </a:rPr>
              <a:t>Có thể phân loại với độ chính xác cao với mô hình VGG16 áp dụng kỹ thuật Transfer learning sau đó đã triển khai được bài toán lên ứng dụng.</a:t>
            </a:r>
          </a:p>
          <a:p>
            <a:pPr marL="431799" lvl="1" indent="-215899">
              <a:lnSpc>
                <a:spcPts val="2799"/>
              </a:lnSpc>
              <a:buFont typeface="Arial"/>
              <a:buChar char="•"/>
            </a:pPr>
            <a:r>
              <a:rPr lang="en-US" sz="1999">
                <a:solidFill>
                  <a:srgbClr val="283035"/>
                </a:solidFill>
                <a:latin typeface="Poppins"/>
              </a:rPr>
              <a:t>Về phân đoạn ảnh kết quả không được khả quan có thể là do ảnh hưởng của data. Và bài toán này cũng đã được triển khai lên ứng dụng.</a:t>
            </a:r>
          </a:p>
          <a:p>
            <a:pPr>
              <a:lnSpc>
                <a:spcPts val="2799"/>
              </a:lnSpc>
            </a:pPr>
            <a:r>
              <a:rPr lang="en-US" sz="1999">
                <a:solidFill>
                  <a:srgbClr val="283035"/>
                </a:solidFill>
                <a:latin typeface="Poppins"/>
              </a:rPr>
              <a:t>Định hướng: </a:t>
            </a:r>
          </a:p>
          <a:p>
            <a:pPr marL="431799" lvl="1" indent="-215899">
              <a:lnSpc>
                <a:spcPts val="2799"/>
              </a:lnSpc>
              <a:buFont typeface="Arial"/>
              <a:buChar char="•"/>
            </a:pPr>
            <a:r>
              <a:rPr lang="en-US" sz="1999">
                <a:solidFill>
                  <a:srgbClr val="283035"/>
                </a:solidFill>
                <a:latin typeface="Poppins"/>
              </a:rPr>
              <a:t>Tối ưu kỹ thuật xử lí ảnh, tăng cường dữ liệu cũng như tối ưu hóa mô hình phù hợp với điều kiện bài toán để có kết quả tốt hơn.</a:t>
            </a:r>
          </a:p>
          <a:p>
            <a:pPr>
              <a:lnSpc>
                <a:spcPts val="2799"/>
              </a:lnSpc>
            </a:pPr>
            <a:endParaRPr lang="en-US" sz="1999">
              <a:solidFill>
                <a:srgbClr val="283035"/>
              </a:solidFill>
              <a:latin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8462" y="5359257"/>
            <a:ext cx="2452782" cy="2925940"/>
            <a:chOff x="0" y="0"/>
            <a:chExt cx="3270376" cy="3901253"/>
          </a:xfrm>
        </p:grpSpPr>
        <p:grpSp>
          <p:nvGrpSpPr>
            <p:cNvPr id="3" name="Group 3"/>
            <p:cNvGrpSpPr/>
            <p:nvPr/>
          </p:nvGrpSpPr>
          <p:grpSpPr>
            <a:xfrm rot="-2700000">
              <a:off x="172348" y="967897"/>
              <a:ext cx="3183595" cy="1076668"/>
              <a:chOff x="0" y="0"/>
              <a:chExt cx="1201682" cy="406400"/>
            </a:xfrm>
          </p:grpSpPr>
          <p:sp>
            <p:nvSpPr>
              <p:cNvPr id="4" name="Freeform 4"/>
              <p:cNvSpPr/>
              <p:nvPr/>
            </p:nvSpPr>
            <p:spPr>
              <a:xfrm>
                <a:off x="17780" y="22860"/>
                <a:ext cx="1176283" cy="360680"/>
              </a:xfrm>
              <a:custGeom>
                <a:avLst/>
                <a:gdLst/>
                <a:ahLst/>
                <a:cxnLst/>
                <a:rect l="l" t="t" r="r" b="b"/>
                <a:pathLst>
                  <a:path w="1176283" h="360680">
                    <a:moveTo>
                      <a:pt x="1176283" y="180340"/>
                    </a:moveTo>
                    <a:cubicBezTo>
                      <a:pt x="1176283" y="81280"/>
                      <a:pt x="1096273" y="0"/>
                      <a:pt x="995942" y="0"/>
                    </a:cubicBezTo>
                    <a:lnTo>
                      <a:pt x="172720" y="0"/>
                    </a:lnTo>
                    <a:lnTo>
                      <a:pt x="172720" y="1270"/>
                    </a:lnTo>
                    <a:cubicBezTo>
                      <a:pt x="76200" y="5080"/>
                      <a:pt x="0" y="83820"/>
                      <a:pt x="0" y="180340"/>
                    </a:cubicBezTo>
                    <a:cubicBezTo>
                      <a:pt x="0" y="276860"/>
                      <a:pt x="77470" y="355600"/>
                      <a:pt x="172720" y="359410"/>
                    </a:cubicBezTo>
                    <a:lnTo>
                      <a:pt x="172720" y="360680"/>
                    </a:lnTo>
                    <a:lnTo>
                      <a:pt x="995942" y="360680"/>
                    </a:lnTo>
                    <a:cubicBezTo>
                      <a:pt x="1095002" y="360680"/>
                      <a:pt x="1176283" y="279400"/>
                      <a:pt x="1176283" y="180340"/>
                    </a:cubicBezTo>
                    <a:close/>
                  </a:path>
                </a:pathLst>
              </a:custGeom>
              <a:solidFill>
                <a:srgbClr val="61C2A2"/>
              </a:solidFill>
            </p:spPr>
            <p:txBody>
              <a:bodyPr/>
              <a:lstStyle/>
              <a:p>
                <a:endParaRPr lang="vi-VN"/>
              </a:p>
            </p:txBody>
          </p:sp>
        </p:grpSp>
        <p:grpSp>
          <p:nvGrpSpPr>
            <p:cNvPr id="5" name="Group 5"/>
            <p:cNvGrpSpPr/>
            <p:nvPr/>
          </p:nvGrpSpPr>
          <p:grpSpPr>
            <a:xfrm rot="-2700000">
              <a:off x="-70426" y="1893242"/>
              <a:ext cx="3080207" cy="1076668"/>
              <a:chOff x="0" y="0"/>
              <a:chExt cx="1162657" cy="406400"/>
            </a:xfrm>
          </p:grpSpPr>
          <p:sp>
            <p:nvSpPr>
              <p:cNvPr id="6" name="Freeform 6"/>
              <p:cNvSpPr/>
              <p:nvPr/>
            </p:nvSpPr>
            <p:spPr>
              <a:xfrm>
                <a:off x="17780" y="22860"/>
                <a:ext cx="1137257" cy="360680"/>
              </a:xfrm>
              <a:custGeom>
                <a:avLst/>
                <a:gdLst/>
                <a:ahLst/>
                <a:cxnLst/>
                <a:rect l="l" t="t" r="r" b="b"/>
                <a:pathLst>
                  <a:path w="1137257" h="360680">
                    <a:moveTo>
                      <a:pt x="1137257" y="180340"/>
                    </a:moveTo>
                    <a:cubicBezTo>
                      <a:pt x="1137257" y="81280"/>
                      <a:pt x="1057248"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txBody>
              <a:bodyPr/>
              <a:lstStyle/>
              <a:p>
                <a:endParaRPr lang="vi-VN"/>
              </a:p>
            </p:txBody>
          </p:sp>
        </p:grpSp>
      </p:grpSp>
      <p:grpSp>
        <p:nvGrpSpPr>
          <p:cNvPr id="7" name="Group 7"/>
          <p:cNvGrpSpPr/>
          <p:nvPr/>
        </p:nvGrpSpPr>
        <p:grpSpPr>
          <a:xfrm>
            <a:off x="7842665" y="-893571"/>
            <a:ext cx="2724590" cy="3250181"/>
            <a:chOff x="0" y="0"/>
            <a:chExt cx="3632787" cy="4333575"/>
          </a:xfrm>
        </p:grpSpPr>
        <p:grpSp>
          <p:nvGrpSpPr>
            <p:cNvPr id="8" name="Group 8"/>
            <p:cNvGrpSpPr/>
            <p:nvPr/>
          </p:nvGrpSpPr>
          <p:grpSpPr>
            <a:xfrm rot="-2700000">
              <a:off x="-78231" y="2103044"/>
              <a:ext cx="3421544" cy="1195980"/>
              <a:chOff x="0" y="0"/>
              <a:chExt cx="1162657" cy="406400"/>
            </a:xfrm>
          </p:grpSpPr>
          <p:sp>
            <p:nvSpPr>
              <p:cNvPr id="9" name="Freeform 9"/>
              <p:cNvSpPr/>
              <p:nvPr/>
            </p:nvSpPr>
            <p:spPr>
              <a:xfrm>
                <a:off x="17780" y="22860"/>
                <a:ext cx="1137257" cy="360680"/>
              </a:xfrm>
              <a:custGeom>
                <a:avLst/>
                <a:gdLst/>
                <a:ahLst/>
                <a:cxnLst/>
                <a:rect l="l" t="t" r="r" b="b"/>
                <a:pathLst>
                  <a:path w="1137257" h="360680">
                    <a:moveTo>
                      <a:pt x="1137257" y="180340"/>
                    </a:moveTo>
                    <a:cubicBezTo>
                      <a:pt x="1137257" y="81280"/>
                      <a:pt x="1057248" y="0"/>
                      <a:pt x="956917" y="0"/>
                    </a:cubicBezTo>
                    <a:lnTo>
                      <a:pt x="172720" y="0"/>
                    </a:lnTo>
                    <a:lnTo>
                      <a:pt x="172720" y="1270"/>
                    </a:lnTo>
                    <a:cubicBezTo>
                      <a:pt x="76200" y="5080"/>
                      <a:pt x="0" y="83820"/>
                      <a:pt x="0" y="180340"/>
                    </a:cubicBezTo>
                    <a:cubicBezTo>
                      <a:pt x="0" y="276860"/>
                      <a:pt x="77470" y="355600"/>
                      <a:pt x="172720" y="359410"/>
                    </a:cubicBezTo>
                    <a:lnTo>
                      <a:pt x="172720" y="360680"/>
                    </a:lnTo>
                    <a:lnTo>
                      <a:pt x="956917" y="360680"/>
                    </a:lnTo>
                    <a:cubicBezTo>
                      <a:pt x="1055977" y="360680"/>
                      <a:pt x="1137257" y="279400"/>
                      <a:pt x="1137257" y="180340"/>
                    </a:cubicBezTo>
                    <a:close/>
                  </a:path>
                </a:pathLst>
              </a:custGeom>
              <a:solidFill>
                <a:srgbClr val="1D617A"/>
              </a:solidFill>
            </p:spPr>
            <p:txBody>
              <a:bodyPr/>
              <a:lstStyle/>
              <a:p>
                <a:endParaRPr lang="vi-VN"/>
              </a:p>
            </p:txBody>
          </p:sp>
        </p:grpSp>
        <p:grpSp>
          <p:nvGrpSpPr>
            <p:cNvPr id="10" name="Group 10"/>
            <p:cNvGrpSpPr/>
            <p:nvPr/>
          </p:nvGrpSpPr>
          <p:grpSpPr>
            <a:xfrm rot="-2700000">
              <a:off x="191447" y="1075155"/>
              <a:ext cx="3536390" cy="1195980"/>
              <a:chOff x="0" y="0"/>
              <a:chExt cx="1201682" cy="406400"/>
            </a:xfrm>
          </p:grpSpPr>
          <p:sp>
            <p:nvSpPr>
              <p:cNvPr id="11" name="Freeform 11"/>
              <p:cNvSpPr/>
              <p:nvPr/>
            </p:nvSpPr>
            <p:spPr>
              <a:xfrm>
                <a:off x="17780" y="22860"/>
                <a:ext cx="1176283" cy="360680"/>
              </a:xfrm>
              <a:custGeom>
                <a:avLst/>
                <a:gdLst/>
                <a:ahLst/>
                <a:cxnLst/>
                <a:rect l="l" t="t" r="r" b="b"/>
                <a:pathLst>
                  <a:path w="1176283" h="360680">
                    <a:moveTo>
                      <a:pt x="1176283" y="180340"/>
                    </a:moveTo>
                    <a:cubicBezTo>
                      <a:pt x="1176283" y="81280"/>
                      <a:pt x="1096273" y="0"/>
                      <a:pt x="995942" y="0"/>
                    </a:cubicBezTo>
                    <a:lnTo>
                      <a:pt x="172720" y="0"/>
                    </a:lnTo>
                    <a:lnTo>
                      <a:pt x="172720" y="1270"/>
                    </a:lnTo>
                    <a:cubicBezTo>
                      <a:pt x="76200" y="5080"/>
                      <a:pt x="0" y="83820"/>
                      <a:pt x="0" y="180340"/>
                    </a:cubicBezTo>
                    <a:cubicBezTo>
                      <a:pt x="0" y="276860"/>
                      <a:pt x="77470" y="355600"/>
                      <a:pt x="172720" y="359410"/>
                    </a:cubicBezTo>
                    <a:lnTo>
                      <a:pt x="172720" y="360680"/>
                    </a:lnTo>
                    <a:lnTo>
                      <a:pt x="995942" y="360680"/>
                    </a:lnTo>
                    <a:cubicBezTo>
                      <a:pt x="1095002" y="360680"/>
                      <a:pt x="1176283" y="279400"/>
                      <a:pt x="1176283" y="180340"/>
                    </a:cubicBezTo>
                    <a:close/>
                  </a:path>
                </a:pathLst>
              </a:custGeom>
              <a:solidFill>
                <a:srgbClr val="61C2A2"/>
              </a:solidFill>
            </p:spPr>
            <p:txBody>
              <a:bodyPr/>
              <a:lstStyle/>
              <a:p>
                <a:endParaRPr lang="vi-VN"/>
              </a:p>
            </p:txBody>
          </p:sp>
        </p:grpSp>
      </p:grpSp>
      <p:sp>
        <p:nvSpPr>
          <p:cNvPr id="12" name="Freeform 12"/>
          <p:cNvSpPr/>
          <p:nvPr/>
        </p:nvSpPr>
        <p:spPr>
          <a:xfrm>
            <a:off x="5716751" y="5463741"/>
            <a:ext cx="4531903" cy="4540311"/>
          </a:xfrm>
          <a:custGeom>
            <a:avLst/>
            <a:gdLst/>
            <a:ahLst/>
            <a:cxnLst/>
            <a:rect l="l" t="t" r="r" b="b"/>
            <a:pathLst>
              <a:path w="4531903" h="4540311">
                <a:moveTo>
                  <a:pt x="0" y="0"/>
                </a:moveTo>
                <a:lnTo>
                  <a:pt x="4531903" y="0"/>
                </a:lnTo>
                <a:lnTo>
                  <a:pt x="4531903" y="4540312"/>
                </a:lnTo>
                <a:lnTo>
                  <a:pt x="0" y="4540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13" name="Freeform 13"/>
          <p:cNvSpPr/>
          <p:nvPr/>
        </p:nvSpPr>
        <p:spPr>
          <a:xfrm>
            <a:off x="-600749" y="-439575"/>
            <a:ext cx="2381154" cy="2342189"/>
          </a:xfrm>
          <a:custGeom>
            <a:avLst/>
            <a:gdLst/>
            <a:ahLst/>
            <a:cxnLst/>
            <a:rect l="l" t="t" r="r" b="b"/>
            <a:pathLst>
              <a:path w="2381154" h="2342189">
                <a:moveTo>
                  <a:pt x="0" y="0"/>
                </a:moveTo>
                <a:lnTo>
                  <a:pt x="2381153" y="0"/>
                </a:lnTo>
                <a:lnTo>
                  <a:pt x="2381153" y="2342190"/>
                </a:lnTo>
                <a:lnTo>
                  <a:pt x="0" y="2342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4" name="TextBox 14"/>
          <p:cNvSpPr txBox="1"/>
          <p:nvPr/>
        </p:nvSpPr>
        <p:spPr>
          <a:xfrm>
            <a:off x="2361577" y="520280"/>
            <a:ext cx="5030446" cy="489154"/>
          </a:xfrm>
          <a:prstGeom prst="rect">
            <a:avLst/>
          </a:prstGeom>
        </p:spPr>
        <p:txBody>
          <a:bodyPr lIns="0" tIns="0" rIns="0" bIns="0" rtlCol="0" anchor="t">
            <a:spAutoFit/>
          </a:bodyPr>
          <a:lstStyle/>
          <a:p>
            <a:pPr>
              <a:lnSpc>
                <a:spcPts val="3662"/>
              </a:lnSpc>
            </a:pPr>
            <a:r>
              <a:rPr lang="en-US" sz="3699">
                <a:solidFill>
                  <a:srgbClr val="03989E"/>
                </a:solidFill>
                <a:latin typeface="Aileron Ultra-Bold"/>
              </a:rPr>
              <a:t>TÀI LIỆU THAM KHẢO</a:t>
            </a:r>
          </a:p>
        </p:txBody>
      </p:sp>
      <p:sp>
        <p:nvSpPr>
          <p:cNvPr id="15" name="TextBox 15"/>
          <p:cNvSpPr txBox="1"/>
          <p:nvPr/>
        </p:nvSpPr>
        <p:spPr>
          <a:xfrm>
            <a:off x="974930" y="1763161"/>
            <a:ext cx="7803741" cy="3684103"/>
          </a:xfrm>
          <a:prstGeom prst="rect">
            <a:avLst/>
          </a:prstGeom>
        </p:spPr>
        <p:txBody>
          <a:bodyPr lIns="0" tIns="0" rIns="0" bIns="0" rtlCol="0" anchor="t">
            <a:spAutoFit/>
          </a:bodyPr>
          <a:lstStyle/>
          <a:p>
            <a:pPr marL="431799" lvl="1" indent="-215899">
              <a:lnSpc>
                <a:spcPts val="3239"/>
              </a:lnSpc>
              <a:buAutoNum type="arabicPeriod"/>
            </a:pPr>
            <a:r>
              <a:rPr lang="en-US" sz="1999" spc="241">
                <a:solidFill>
                  <a:srgbClr val="283035"/>
                </a:solidFill>
                <a:latin typeface="Poppins Light"/>
              </a:rPr>
              <a:t>Bui Tien Dung, 15/1/2020, U-Net Kiến trúc mạnh mẽ cho Segmentation, </a:t>
            </a:r>
            <a:r>
              <a:rPr lang="en-US" sz="1999" spc="241">
                <a:solidFill>
                  <a:srgbClr val="283035"/>
                </a:solidFill>
                <a:latin typeface="Poppins Light"/>
                <a:hlinkClick r:id="rId6" tooltip="https://viblo.asia/p/u-net-kien-truc-manh-me-cho-segmentation-1Je5Em905nL"/>
              </a:rPr>
              <a:t>https://viblo.asia/p/u-net-kien-truc-manh-me-cho-segmentation-1Je5Em905nL</a:t>
            </a:r>
            <a:r>
              <a:rPr lang="en-US" sz="1999" spc="241">
                <a:solidFill>
                  <a:srgbClr val="283035"/>
                </a:solidFill>
                <a:latin typeface="Poppins Light"/>
              </a:rPr>
              <a:t>, 25/3/2024.</a:t>
            </a:r>
          </a:p>
          <a:p>
            <a:pPr marL="431799" lvl="1" indent="-215899">
              <a:lnSpc>
                <a:spcPts val="3239"/>
              </a:lnSpc>
              <a:buAutoNum type="arabicPeriod"/>
            </a:pPr>
            <a:r>
              <a:rPr lang="en-US" sz="1999" spc="241">
                <a:solidFill>
                  <a:srgbClr val="283035"/>
                </a:solidFill>
                <a:latin typeface="Poppins Light"/>
              </a:rPr>
              <a:t>Great Learning team, 18/11/2022, Introduction to VGG16 | What is VGG16?, </a:t>
            </a:r>
            <a:r>
              <a:rPr lang="en-US" sz="1999" spc="241">
                <a:solidFill>
                  <a:srgbClr val="283035"/>
                </a:solidFill>
                <a:latin typeface="Poppins Light"/>
                <a:hlinkClick r:id="rId7" tooltip="https://www.mygreatlearning.com/blog/introduction-to-vgg16/"/>
              </a:rPr>
              <a:t>https://www.mygreatlearning.com/blog/introduction-to-vgg16/</a:t>
            </a:r>
            <a:r>
              <a:rPr lang="en-US" sz="1999" spc="241">
                <a:solidFill>
                  <a:srgbClr val="283035"/>
                </a:solidFill>
                <a:latin typeface="Poppins Light"/>
              </a:rPr>
              <a:t> , 25/3/2024.</a:t>
            </a:r>
          </a:p>
          <a:p>
            <a:pPr>
              <a:lnSpc>
                <a:spcPts val="3239"/>
              </a:lnSpc>
            </a:pPr>
            <a:endParaRPr lang="en-US" sz="1999" spc="241">
              <a:solidFill>
                <a:srgbClr val="283035"/>
              </a:solidFill>
              <a:latin typeface="Poppin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928857" y="5652121"/>
            <a:ext cx="7813925" cy="7828422"/>
          </a:xfrm>
          <a:custGeom>
            <a:avLst/>
            <a:gdLst/>
            <a:ahLst/>
            <a:cxnLst/>
            <a:rect l="l" t="t" r="r" b="b"/>
            <a:pathLst>
              <a:path w="7813925" h="7828422">
                <a:moveTo>
                  <a:pt x="0" y="0"/>
                </a:moveTo>
                <a:lnTo>
                  <a:pt x="7813925" y="0"/>
                </a:lnTo>
                <a:lnTo>
                  <a:pt x="7813925" y="7828422"/>
                </a:lnTo>
                <a:lnTo>
                  <a:pt x="0" y="7828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TextBox 3"/>
          <p:cNvSpPr txBox="1"/>
          <p:nvPr/>
        </p:nvSpPr>
        <p:spPr>
          <a:xfrm>
            <a:off x="1330749" y="2151833"/>
            <a:ext cx="7010140" cy="1956232"/>
          </a:xfrm>
          <a:prstGeom prst="rect">
            <a:avLst/>
          </a:prstGeom>
        </p:spPr>
        <p:txBody>
          <a:bodyPr lIns="0" tIns="0" rIns="0" bIns="0" rtlCol="0" anchor="t">
            <a:spAutoFit/>
          </a:bodyPr>
          <a:lstStyle/>
          <a:p>
            <a:pPr algn="ctr">
              <a:lnSpc>
                <a:spcPts val="7558"/>
              </a:lnSpc>
            </a:pPr>
            <a:r>
              <a:rPr lang="en-US" sz="7635">
                <a:solidFill>
                  <a:srgbClr val="03989E"/>
                </a:solidFill>
                <a:latin typeface="Aileron Ultra-Bold"/>
              </a:rPr>
              <a:t>THANK YOU EVERYONE</a:t>
            </a:r>
          </a:p>
        </p:txBody>
      </p:sp>
      <p:sp>
        <p:nvSpPr>
          <p:cNvPr id="4" name="AutoShape 4"/>
          <p:cNvSpPr/>
          <p:nvPr/>
        </p:nvSpPr>
        <p:spPr>
          <a:xfrm>
            <a:off x="3783684" y="4807814"/>
            <a:ext cx="2186233" cy="0"/>
          </a:xfrm>
          <a:prstGeom prst="line">
            <a:avLst/>
          </a:prstGeom>
          <a:ln w="28575" cap="rnd">
            <a:solidFill>
              <a:srgbClr val="03989E"/>
            </a:solidFill>
            <a:prstDash val="solid"/>
            <a:headEnd type="oval" w="lg" len="lg"/>
            <a:tailEnd type="oval" w="lg" len="lg"/>
          </a:ln>
        </p:spPr>
        <p:txBody>
          <a:bodyPr/>
          <a:lstStyle/>
          <a:p>
            <a:endParaRPr lang="vi-VN"/>
          </a:p>
        </p:txBody>
      </p:sp>
      <p:sp>
        <p:nvSpPr>
          <p:cNvPr id="5" name="Freeform 5"/>
          <p:cNvSpPr/>
          <p:nvPr/>
        </p:nvSpPr>
        <p:spPr>
          <a:xfrm flipH="1">
            <a:off x="-4078244" y="-153169"/>
            <a:ext cx="5901865" cy="5805289"/>
          </a:xfrm>
          <a:custGeom>
            <a:avLst/>
            <a:gdLst/>
            <a:ahLst/>
            <a:cxnLst/>
            <a:rect l="l" t="t" r="r" b="b"/>
            <a:pathLst>
              <a:path w="5901865" h="5805289">
                <a:moveTo>
                  <a:pt x="5901865" y="0"/>
                </a:moveTo>
                <a:lnTo>
                  <a:pt x="0" y="0"/>
                </a:lnTo>
                <a:lnTo>
                  <a:pt x="0" y="5805290"/>
                </a:lnTo>
                <a:lnTo>
                  <a:pt x="5901865" y="5805290"/>
                </a:lnTo>
                <a:lnTo>
                  <a:pt x="5901865" y="0"/>
                </a:lnTo>
                <a:close/>
              </a:path>
            </a:pathLst>
          </a:custGeom>
          <a:blipFill>
            <a:blip r:embed="rId4">
              <a:alphaModFix amt="8999"/>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Freeform 6"/>
          <p:cNvSpPr/>
          <p:nvPr/>
        </p:nvSpPr>
        <p:spPr>
          <a:xfrm>
            <a:off x="7929979" y="-153169"/>
            <a:ext cx="5901865" cy="5805289"/>
          </a:xfrm>
          <a:custGeom>
            <a:avLst/>
            <a:gdLst/>
            <a:ahLst/>
            <a:cxnLst/>
            <a:rect l="l" t="t" r="r" b="b"/>
            <a:pathLst>
              <a:path w="5901865" h="5805289">
                <a:moveTo>
                  <a:pt x="0" y="0"/>
                </a:moveTo>
                <a:lnTo>
                  <a:pt x="5901865" y="0"/>
                </a:lnTo>
                <a:lnTo>
                  <a:pt x="5901865" y="5805290"/>
                </a:lnTo>
                <a:lnTo>
                  <a:pt x="0" y="5805290"/>
                </a:lnTo>
                <a:lnTo>
                  <a:pt x="0" y="0"/>
                </a:lnTo>
                <a:close/>
              </a:path>
            </a:pathLst>
          </a:custGeom>
          <a:blipFill>
            <a:blip r:embed="rId4">
              <a:alphaModFix amt="8999"/>
              <a:extLst>
                <a:ext uri="{96DAC541-7B7A-43D3-8B79-37D633B846F1}">
                  <asvg:svgBlip xmlns:asvg="http://schemas.microsoft.com/office/drawing/2016/SVG/main" r:embed="rId5"/>
                </a:ext>
              </a:extLst>
            </a:blip>
            <a:stretch>
              <a:fillRect/>
            </a:stretch>
          </a:blipFill>
        </p:spPr>
        <p:txBody>
          <a:bodyPr/>
          <a:lstStyle/>
          <a:p>
            <a:endParaRPr lang="vi-V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6191401" y="468677"/>
            <a:ext cx="7124398" cy="7137616"/>
          </a:xfrm>
          <a:custGeom>
            <a:avLst/>
            <a:gdLst/>
            <a:ahLst/>
            <a:cxnLst/>
            <a:rect l="l" t="t" r="r" b="b"/>
            <a:pathLst>
              <a:path w="7124398" h="7137616">
                <a:moveTo>
                  <a:pt x="0" y="0"/>
                </a:moveTo>
                <a:lnTo>
                  <a:pt x="7124398" y="0"/>
                </a:lnTo>
                <a:lnTo>
                  <a:pt x="7124398" y="7137616"/>
                </a:lnTo>
                <a:lnTo>
                  <a:pt x="0" y="7137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AutoShape 3"/>
          <p:cNvSpPr/>
          <p:nvPr/>
        </p:nvSpPr>
        <p:spPr>
          <a:xfrm>
            <a:off x="459989" y="4728351"/>
            <a:ext cx="3589320" cy="0"/>
          </a:xfrm>
          <a:prstGeom prst="line">
            <a:avLst/>
          </a:prstGeom>
          <a:ln w="47625" cap="rnd">
            <a:solidFill>
              <a:srgbClr val="03989E"/>
            </a:solidFill>
            <a:prstDash val="solid"/>
            <a:headEnd type="oval" w="lg" len="lg"/>
            <a:tailEnd type="oval" w="lg" len="lg"/>
          </a:ln>
        </p:spPr>
        <p:txBody>
          <a:bodyPr/>
          <a:lstStyle/>
          <a:p>
            <a:endParaRPr lang="vi-VN"/>
          </a:p>
        </p:txBody>
      </p:sp>
      <p:sp>
        <p:nvSpPr>
          <p:cNvPr id="4" name="Freeform 4"/>
          <p:cNvSpPr/>
          <p:nvPr/>
        </p:nvSpPr>
        <p:spPr>
          <a:xfrm>
            <a:off x="550729" y="567057"/>
            <a:ext cx="1445441" cy="1497162"/>
          </a:xfrm>
          <a:custGeom>
            <a:avLst/>
            <a:gdLst/>
            <a:ahLst/>
            <a:cxnLst/>
            <a:rect l="l" t="t" r="r" b="b"/>
            <a:pathLst>
              <a:path w="1445441" h="1497162">
                <a:moveTo>
                  <a:pt x="0" y="0"/>
                </a:moveTo>
                <a:lnTo>
                  <a:pt x="1445441" y="0"/>
                </a:lnTo>
                <a:lnTo>
                  <a:pt x="1445441" y="1497161"/>
                </a:lnTo>
                <a:lnTo>
                  <a:pt x="0" y="1497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TextBox 5"/>
          <p:cNvSpPr txBox="1"/>
          <p:nvPr/>
        </p:nvSpPr>
        <p:spPr>
          <a:xfrm>
            <a:off x="459989" y="2865121"/>
            <a:ext cx="4778383" cy="1295202"/>
          </a:xfrm>
          <a:prstGeom prst="rect">
            <a:avLst/>
          </a:prstGeom>
        </p:spPr>
        <p:txBody>
          <a:bodyPr lIns="0" tIns="0" rIns="0" bIns="0" rtlCol="0" anchor="t">
            <a:spAutoFit/>
          </a:bodyPr>
          <a:lstStyle/>
          <a:p>
            <a:pPr>
              <a:lnSpc>
                <a:spcPts val="4950"/>
              </a:lnSpc>
            </a:pPr>
            <a:r>
              <a:rPr lang="en-US" sz="5000">
                <a:solidFill>
                  <a:srgbClr val="03989E"/>
                </a:solidFill>
                <a:latin typeface="Aileron Ultra-Bold"/>
              </a:rPr>
              <a:t>THU THẬP DỮ LIỆU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8321305" y="-118046"/>
            <a:ext cx="2241693" cy="2205011"/>
          </a:xfrm>
          <a:custGeom>
            <a:avLst/>
            <a:gdLst/>
            <a:ahLst/>
            <a:cxnLst/>
            <a:rect l="l" t="t" r="r" b="b"/>
            <a:pathLst>
              <a:path w="2241693" h="2205011">
                <a:moveTo>
                  <a:pt x="0" y="0"/>
                </a:moveTo>
                <a:lnTo>
                  <a:pt x="2241693" y="0"/>
                </a:lnTo>
                <a:lnTo>
                  <a:pt x="2241693" y="2205010"/>
                </a:lnTo>
                <a:lnTo>
                  <a:pt x="0" y="2205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738655" y="6218657"/>
            <a:ext cx="5938628" cy="5949646"/>
          </a:xfrm>
          <a:custGeom>
            <a:avLst/>
            <a:gdLst/>
            <a:ahLst/>
            <a:cxnLst/>
            <a:rect l="l" t="t" r="r" b="b"/>
            <a:pathLst>
              <a:path w="5938628" h="5949646">
                <a:moveTo>
                  <a:pt x="0" y="0"/>
                </a:moveTo>
                <a:lnTo>
                  <a:pt x="5938628" y="0"/>
                </a:lnTo>
                <a:lnTo>
                  <a:pt x="5938628" y="5949647"/>
                </a:lnTo>
                <a:lnTo>
                  <a:pt x="0" y="59496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pic>
        <p:nvPicPr>
          <p:cNvPr id="4" name="Picture 4"/>
          <p:cNvPicPr>
            <a:picLocks noChangeAspect="1"/>
          </p:cNvPicPr>
          <p:nvPr/>
        </p:nvPicPr>
        <p:blipFill>
          <a:blip r:embed="rId6"/>
          <a:stretch>
            <a:fillRect/>
          </a:stretch>
        </p:blipFill>
        <p:spPr>
          <a:xfrm>
            <a:off x="-51133" y="760918"/>
            <a:ext cx="5953897" cy="5953897"/>
          </a:xfrm>
          <a:prstGeom prst="rect">
            <a:avLst/>
          </a:prstGeom>
        </p:spPr>
      </p:pic>
      <p:sp>
        <p:nvSpPr>
          <p:cNvPr id="6" name="TextBox 6"/>
          <p:cNvSpPr txBox="1"/>
          <p:nvPr/>
        </p:nvSpPr>
        <p:spPr>
          <a:xfrm>
            <a:off x="1266268" y="458712"/>
            <a:ext cx="7221064" cy="525747"/>
          </a:xfrm>
          <a:prstGeom prst="rect">
            <a:avLst/>
          </a:prstGeom>
        </p:spPr>
        <p:txBody>
          <a:bodyPr lIns="0" tIns="0" rIns="0" bIns="0" rtlCol="0" anchor="t">
            <a:spAutoFit/>
          </a:bodyPr>
          <a:lstStyle/>
          <a:p>
            <a:pPr>
              <a:lnSpc>
                <a:spcPts val="3959"/>
              </a:lnSpc>
            </a:pPr>
            <a:r>
              <a:rPr lang="en-US" sz="3999">
                <a:solidFill>
                  <a:srgbClr val="03989E"/>
                </a:solidFill>
                <a:latin typeface="Aileron Ultra-Bold"/>
              </a:rPr>
              <a:t>DỮ LIỆU BÀI TOÁN PHÂN LỚP</a:t>
            </a:r>
          </a:p>
        </p:txBody>
      </p:sp>
      <p:sp>
        <p:nvSpPr>
          <p:cNvPr id="7" name="TextBox 7"/>
          <p:cNvSpPr txBox="1"/>
          <p:nvPr/>
        </p:nvSpPr>
        <p:spPr>
          <a:xfrm>
            <a:off x="5612354" y="1388246"/>
            <a:ext cx="4141246" cy="2455496"/>
          </a:xfrm>
          <a:prstGeom prst="rect">
            <a:avLst/>
          </a:prstGeom>
        </p:spPr>
        <p:txBody>
          <a:bodyPr lIns="0" tIns="0" rIns="0" bIns="0" rtlCol="0" anchor="t">
            <a:spAutoFit/>
          </a:bodyPr>
          <a:lstStyle/>
          <a:p>
            <a:pPr>
              <a:lnSpc>
                <a:spcPts val="3251"/>
              </a:lnSpc>
            </a:pPr>
            <a:r>
              <a:rPr lang="en-US" sz="2322" dirty="0" err="1">
                <a:solidFill>
                  <a:srgbClr val="283035"/>
                </a:solidFill>
                <a:latin typeface="Poppins Light"/>
              </a:rPr>
              <a:t>Chúng</a:t>
            </a:r>
            <a:r>
              <a:rPr lang="en-US" sz="2322" dirty="0">
                <a:solidFill>
                  <a:srgbClr val="283035"/>
                </a:solidFill>
                <a:latin typeface="Poppins Light"/>
              </a:rPr>
              <a:t> </a:t>
            </a:r>
            <a:r>
              <a:rPr lang="en-US" sz="2322" dirty="0" err="1">
                <a:solidFill>
                  <a:srgbClr val="283035"/>
                </a:solidFill>
                <a:latin typeface="Poppins Light"/>
              </a:rPr>
              <a:t>em</a:t>
            </a:r>
            <a:r>
              <a:rPr lang="en-US" sz="2322" dirty="0">
                <a:solidFill>
                  <a:srgbClr val="283035"/>
                </a:solidFill>
                <a:latin typeface="Poppins Light"/>
              </a:rPr>
              <a:t> </a:t>
            </a:r>
            <a:r>
              <a:rPr lang="en-US" sz="2322" dirty="0" err="1">
                <a:solidFill>
                  <a:srgbClr val="283035"/>
                </a:solidFill>
                <a:latin typeface="Poppins Light"/>
              </a:rPr>
              <a:t>có</a:t>
            </a:r>
            <a:r>
              <a:rPr lang="en-US" sz="2322" dirty="0">
                <a:solidFill>
                  <a:srgbClr val="283035"/>
                </a:solidFill>
                <a:latin typeface="Poppins Light"/>
              </a:rPr>
              <a:t> </a:t>
            </a:r>
            <a:r>
              <a:rPr lang="en-US" sz="2322" dirty="0" err="1">
                <a:solidFill>
                  <a:srgbClr val="283035"/>
                </a:solidFill>
                <a:latin typeface="Poppins Light"/>
              </a:rPr>
              <a:t>tập</a:t>
            </a:r>
            <a:r>
              <a:rPr lang="en-US" sz="2322" dirty="0">
                <a:solidFill>
                  <a:srgbClr val="283035"/>
                </a:solidFill>
                <a:latin typeface="Poppins Light"/>
              </a:rPr>
              <a:t> </a:t>
            </a:r>
            <a:r>
              <a:rPr lang="en-US" sz="2322" dirty="0" err="1">
                <a:solidFill>
                  <a:srgbClr val="283035"/>
                </a:solidFill>
                <a:latin typeface="Poppins Light"/>
              </a:rPr>
              <a:t>dữ</a:t>
            </a:r>
            <a:r>
              <a:rPr lang="en-US" sz="2322" dirty="0">
                <a:solidFill>
                  <a:srgbClr val="283035"/>
                </a:solidFill>
                <a:latin typeface="Poppins Light"/>
              </a:rPr>
              <a:t> </a:t>
            </a:r>
            <a:r>
              <a:rPr lang="en-US" sz="2322" dirty="0" err="1">
                <a:solidFill>
                  <a:srgbClr val="283035"/>
                </a:solidFill>
                <a:latin typeface="Poppins Light"/>
              </a:rPr>
              <a:t>liệu</a:t>
            </a:r>
            <a:r>
              <a:rPr lang="en-US" sz="2322" dirty="0">
                <a:solidFill>
                  <a:srgbClr val="283035"/>
                </a:solidFill>
                <a:latin typeface="Poppins Light"/>
              </a:rPr>
              <a:t> bao </a:t>
            </a:r>
            <a:r>
              <a:rPr lang="en-US" sz="2322" dirty="0" err="1">
                <a:solidFill>
                  <a:srgbClr val="283035"/>
                </a:solidFill>
                <a:latin typeface="Poppins Light"/>
              </a:rPr>
              <a:t>gồm</a:t>
            </a:r>
            <a:r>
              <a:rPr lang="en-US" sz="2322" dirty="0">
                <a:solidFill>
                  <a:srgbClr val="283035"/>
                </a:solidFill>
                <a:latin typeface="Poppins Light"/>
              </a:rPr>
              <a:t> 2710 </a:t>
            </a:r>
            <a:r>
              <a:rPr lang="en-US" sz="2322" dirty="0" err="1">
                <a:solidFill>
                  <a:srgbClr val="283035"/>
                </a:solidFill>
                <a:latin typeface="Poppins Light"/>
              </a:rPr>
              <a:t>ảnh</a:t>
            </a:r>
            <a:r>
              <a:rPr lang="en-US" sz="2322" dirty="0">
                <a:solidFill>
                  <a:srgbClr val="283035"/>
                </a:solidFill>
                <a:latin typeface="Poppins Light"/>
              </a:rPr>
              <a:t>:</a:t>
            </a:r>
          </a:p>
          <a:p>
            <a:pPr marL="501474" lvl="1" indent="-250737">
              <a:lnSpc>
                <a:spcPts val="3251"/>
              </a:lnSpc>
              <a:buFont typeface="Arial"/>
              <a:buChar char="•"/>
            </a:pPr>
            <a:r>
              <a:rPr lang="en-US" sz="2322" dirty="0">
                <a:solidFill>
                  <a:srgbClr val="283035"/>
                </a:solidFill>
                <a:latin typeface="Poppins Light"/>
              </a:rPr>
              <a:t>Train (1841  </a:t>
            </a:r>
            <a:r>
              <a:rPr lang="en-US" sz="2322" dirty="0" err="1">
                <a:solidFill>
                  <a:srgbClr val="283035"/>
                </a:solidFill>
                <a:latin typeface="Poppins Light"/>
              </a:rPr>
              <a:t>ảnh</a:t>
            </a:r>
            <a:r>
              <a:rPr lang="en-US" sz="2322" dirty="0">
                <a:solidFill>
                  <a:srgbClr val="283035"/>
                </a:solidFill>
                <a:latin typeface="Poppins Light"/>
              </a:rPr>
              <a:t>)</a:t>
            </a:r>
          </a:p>
          <a:p>
            <a:pPr marL="501474" lvl="1" indent="-250737">
              <a:lnSpc>
                <a:spcPts val="3251"/>
              </a:lnSpc>
              <a:buFont typeface="Arial"/>
              <a:buChar char="•"/>
            </a:pPr>
            <a:r>
              <a:rPr lang="en-US" sz="2322" dirty="0">
                <a:solidFill>
                  <a:srgbClr val="283035"/>
                </a:solidFill>
                <a:latin typeface="Poppins"/>
              </a:rPr>
              <a:t>Valid(373 </a:t>
            </a:r>
            <a:r>
              <a:rPr lang="en-US" sz="2322" dirty="0" err="1">
                <a:solidFill>
                  <a:srgbClr val="283035"/>
                </a:solidFill>
                <a:latin typeface="Poppins"/>
              </a:rPr>
              <a:t>ảnh</a:t>
            </a:r>
            <a:r>
              <a:rPr lang="en-US" sz="2322" dirty="0">
                <a:solidFill>
                  <a:srgbClr val="283035"/>
                </a:solidFill>
                <a:latin typeface="Poppins"/>
              </a:rPr>
              <a:t>) </a:t>
            </a:r>
          </a:p>
          <a:p>
            <a:pPr marL="501474" lvl="1" indent="-250737">
              <a:lnSpc>
                <a:spcPts val="3251"/>
              </a:lnSpc>
              <a:buFont typeface="Arial"/>
              <a:buChar char="•"/>
            </a:pPr>
            <a:r>
              <a:rPr lang="en-US" sz="2322" dirty="0">
                <a:solidFill>
                  <a:srgbClr val="283035"/>
                </a:solidFill>
                <a:latin typeface="Poppins"/>
              </a:rPr>
              <a:t>Test(496 </a:t>
            </a:r>
            <a:r>
              <a:rPr lang="en-US" sz="2322" dirty="0" err="1">
                <a:solidFill>
                  <a:srgbClr val="283035"/>
                </a:solidFill>
                <a:latin typeface="Poppins"/>
              </a:rPr>
              <a:t>ảnh</a:t>
            </a:r>
            <a:r>
              <a:rPr lang="en-US" sz="2322" dirty="0">
                <a:solidFill>
                  <a:srgbClr val="283035"/>
                </a:solidFill>
                <a:latin typeface="Poppins"/>
              </a:rPr>
              <a:t>)</a:t>
            </a:r>
          </a:p>
          <a:p>
            <a:pPr>
              <a:lnSpc>
                <a:spcPts val="3251"/>
              </a:lnSpc>
            </a:pPr>
            <a:endParaRPr lang="en-US" sz="2322" dirty="0">
              <a:solidFill>
                <a:srgbClr val="283035"/>
              </a:solidFill>
              <a:latin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8321305" y="-118046"/>
            <a:ext cx="2241693" cy="2205011"/>
          </a:xfrm>
          <a:custGeom>
            <a:avLst/>
            <a:gdLst/>
            <a:ahLst/>
            <a:cxnLst/>
            <a:rect l="l" t="t" r="r" b="b"/>
            <a:pathLst>
              <a:path w="2241693" h="2205011">
                <a:moveTo>
                  <a:pt x="0" y="0"/>
                </a:moveTo>
                <a:lnTo>
                  <a:pt x="2241693" y="0"/>
                </a:lnTo>
                <a:lnTo>
                  <a:pt x="2241693" y="2205010"/>
                </a:lnTo>
                <a:lnTo>
                  <a:pt x="0" y="2205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TextBox 3"/>
          <p:cNvSpPr txBox="1"/>
          <p:nvPr/>
        </p:nvSpPr>
        <p:spPr>
          <a:xfrm>
            <a:off x="1027802" y="458712"/>
            <a:ext cx="7697995" cy="525747"/>
          </a:xfrm>
          <a:prstGeom prst="rect">
            <a:avLst/>
          </a:prstGeom>
        </p:spPr>
        <p:txBody>
          <a:bodyPr lIns="0" tIns="0" rIns="0" bIns="0" rtlCol="0" anchor="t">
            <a:spAutoFit/>
          </a:bodyPr>
          <a:lstStyle/>
          <a:p>
            <a:pPr>
              <a:lnSpc>
                <a:spcPts val="3959"/>
              </a:lnSpc>
            </a:pPr>
            <a:r>
              <a:rPr lang="en-US" sz="3999">
                <a:solidFill>
                  <a:srgbClr val="03989E"/>
                </a:solidFill>
                <a:latin typeface="Aileron Ultra-Bold"/>
              </a:rPr>
              <a:t>DỮ LIỆU BÀI TOÁN PHÂN ĐOẠN</a:t>
            </a:r>
          </a:p>
        </p:txBody>
      </p:sp>
      <p:sp>
        <p:nvSpPr>
          <p:cNvPr id="4" name="Freeform 4"/>
          <p:cNvSpPr/>
          <p:nvPr/>
        </p:nvSpPr>
        <p:spPr>
          <a:xfrm>
            <a:off x="-1738655" y="6218657"/>
            <a:ext cx="5938628" cy="5949646"/>
          </a:xfrm>
          <a:custGeom>
            <a:avLst/>
            <a:gdLst/>
            <a:ahLst/>
            <a:cxnLst/>
            <a:rect l="l" t="t" r="r" b="b"/>
            <a:pathLst>
              <a:path w="5938628" h="5949646">
                <a:moveTo>
                  <a:pt x="0" y="0"/>
                </a:moveTo>
                <a:lnTo>
                  <a:pt x="5938628" y="0"/>
                </a:lnTo>
                <a:lnTo>
                  <a:pt x="5938628" y="5949647"/>
                </a:lnTo>
                <a:lnTo>
                  <a:pt x="0" y="59496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pic>
        <p:nvPicPr>
          <p:cNvPr id="5" name="Picture 5"/>
          <p:cNvPicPr>
            <a:picLocks noChangeAspect="1"/>
          </p:cNvPicPr>
          <p:nvPr/>
        </p:nvPicPr>
        <p:blipFill>
          <a:blip r:embed="rId6"/>
          <a:stretch>
            <a:fillRect/>
          </a:stretch>
        </p:blipFill>
        <p:spPr>
          <a:xfrm>
            <a:off x="-41536" y="1624465"/>
            <a:ext cx="5953897" cy="5953897"/>
          </a:xfrm>
          <a:prstGeom prst="rect">
            <a:avLst/>
          </a:prstGeom>
        </p:spPr>
      </p:pic>
      <p:sp>
        <p:nvSpPr>
          <p:cNvPr id="6" name="TextBox 6"/>
          <p:cNvSpPr txBox="1"/>
          <p:nvPr/>
        </p:nvSpPr>
        <p:spPr>
          <a:xfrm>
            <a:off x="5476140" y="2145867"/>
            <a:ext cx="4141246" cy="2697980"/>
          </a:xfrm>
          <a:prstGeom prst="rect">
            <a:avLst/>
          </a:prstGeom>
        </p:spPr>
        <p:txBody>
          <a:bodyPr lIns="0" tIns="0" rIns="0" bIns="0" rtlCol="0" anchor="t">
            <a:spAutoFit/>
          </a:bodyPr>
          <a:lstStyle/>
          <a:p>
            <a:pPr>
              <a:lnSpc>
                <a:spcPts val="3531"/>
              </a:lnSpc>
            </a:pPr>
            <a:r>
              <a:rPr lang="en-US" sz="2522" dirty="0" err="1">
                <a:solidFill>
                  <a:srgbClr val="283035"/>
                </a:solidFill>
                <a:latin typeface="Poppins Light"/>
              </a:rPr>
              <a:t>Chúng</a:t>
            </a:r>
            <a:r>
              <a:rPr lang="en-US" sz="2522" dirty="0">
                <a:solidFill>
                  <a:srgbClr val="283035"/>
                </a:solidFill>
                <a:latin typeface="Poppins Light"/>
              </a:rPr>
              <a:t> </a:t>
            </a:r>
            <a:r>
              <a:rPr lang="en-US" sz="2522" dirty="0" err="1">
                <a:solidFill>
                  <a:srgbClr val="283035"/>
                </a:solidFill>
                <a:latin typeface="Poppins Light"/>
              </a:rPr>
              <a:t>em</a:t>
            </a:r>
            <a:r>
              <a:rPr lang="en-US" sz="2522" dirty="0">
                <a:solidFill>
                  <a:srgbClr val="283035"/>
                </a:solidFill>
                <a:latin typeface="Poppins Light"/>
              </a:rPr>
              <a:t> </a:t>
            </a:r>
            <a:r>
              <a:rPr lang="en-US" sz="2522" dirty="0" err="1">
                <a:solidFill>
                  <a:srgbClr val="283035"/>
                </a:solidFill>
                <a:latin typeface="Poppins Light"/>
              </a:rPr>
              <a:t>có</a:t>
            </a:r>
            <a:r>
              <a:rPr lang="en-US" sz="2522" dirty="0">
                <a:solidFill>
                  <a:srgbClr val="283035"/>
                </a:solidFill>
                <a:latin typeface="Poppins Light"/>
              </a:rPr>
              <a:t> </a:t>
            </a:r>
            <a:r>
              <a:rPr lang="en-US" sz="2522" dirty="0" err="1">
                <a:solidFill>
                  <a:srgbClr val="283035"/>
                </a:solidFill>
                <a:latin typeface="Poppins Light"/>
              </a:rPr>
              <a:t>tập</a:t>
            </a:r>
            <a:r>
              <a:rPr lang="en-US" sz="2522" dirty="0">
                <a:solidFill>
                  <a:srgbClr val="283035"/>
                </a:solidFill>
                <a:latin typeface="Poppins Light"/>
              </a:rPr>
              <a:t> </a:t>
            </a:r>
            <a:r>
              <a:rPr lang="en-US" sz="2522" dirty="0" err="1">
                <a:solidFill>
                  <a:srgbClr val="283035"/>
                </a:solidFill>
                <a:latin typeface="Poppins Light"/>
              </a:rPr>
              <a:t>dữ</a:t>
            </a:r>
            <a:r>
              <a:rPr lang="en-US" sz="2522" dirty="0">
                <a:solidFill>
                  <a:srgbClr val="283035"/>
                </a:solidFill>
                <a:latin typeface="Poppins Light"/>
              </a:rPr>
              <a:t> </a:t>
            </a:r>
            <a:r>
              <a:rPr lang="en-US" sz="2522" dirty="0" err="1">
                <a:solidFill>
                  <a:srgbClr val="283035"/>
                </a:solidFill>
                <a:latin typeface="Poppins Light"/>
              </a:rPr>
              <a:t>liệu</a:t>
            </a:r>
            <a:r>
              <a:rPr lang="en-US" sz="2522" dirty="0">
                <a:solidFill>
                  <a:srgbClr val="283035"/>
                </a:solidFill>
                <a:latin typeface="Poppins Light"/>
              </a:rPr>
              <a:t> bao </a:t>
            </a:r>
            <a:r>
              <a:rPr lang="en-US" sz="2522" dirty="0" err="1">
                <a:solidFill>
                  <a:srgbClr val="283035"/>
                </a:solidFill>
                <a:latin typeface="Poppins Light"/>
              </a:rPr>
              <a:t>gồm</a:t>
            </a:r>
            <a:r>
              <a:rPr lang="en-US" sz="2522" dirty="0">
                <a:solidFill>
                  <a:srgbClr val="283035"/>
                </a:solidFill>
                <a:latin typeface="Poppins Light"/>
              </a:rPr>
              <a:t> 910 </a:t>
            </a:r>
            <a:r>
              <a:rPr lang="en-US" sz="2522" dirty="0" err="1">
                <a:solidFill>
                  <a:srgbClr val="283035"/>
                </a:solidFill>
                <a:latin typeface="Poppins Light"/>
              </a:rPr>
              <a:t>ảnh</a:t>
            </a:r>
            <a:r>
              <a:rPr lang="en-US" sz="2522" dirty="0">
                <a:solidFill>
                  <a:srgbClr val="283035"/>
                </a:solidFill>
                <a:latin typeface="Poppins Light"/>
              </a:rPr>
              <a:t> </a:t>
            </a:r>
            <a:r>
              <a:rPr lang="en-US" sz="2522" dirty="0" err="1">
                <a:solidFill>
                  <a:srgbClr val="283035"/>
                </a:solidFill>
                <a:latin typeface="Poppins Light"/>
              </a:rPr>
              <a:t>được</a:t>
            </a:r>
            <a:r>
              <a:rPr lang="en-US" sz="2522" dirty="0">
                <a:solidFill>
                  <a:srgbClr val="283035"/>
                </a:solidFill>
                <a:latin typeface="Poppins Light"/>
              </a:rPr>
              <a:t> chia </a:t>
            </a:r>
            <a:r>
              <a:rPr lang="en-US" sz="2522" dirty="0" err="1">
                <a:solidFill>
                  <a:srgbClr val="283035"/>
                </a:solidFill>
                <a:latin typeface="Poppins Light"/>
              </a:rPr>
              <a:t>thành</a:t>
            </a:r>
            <a:r>
              <a:rPr lang="en-US" sz="2522" dirty="0">
                <a:solidFill>
                  <a:srgbClr val="283035"/>
                </a:solidFill>
                <a:latin typeface="Poppins Light"/>
              </a:rPr>
              <a:t> 2 </a:t>
            </a:r>
            <a:r>
              <a:rPr lang="en-US" sz="2522" dirty="0" err="1">
                <a:solidFill>
                  <a:srgbClr val="283035"/>
                </a:solidFill>
                <a:latin typeface="Poppins Light"/>
              </a:rPr>
              <a:t>tập</a:t>
            </a:r>
            <a:r>
              <a:rPr lang="en-US" sz="2522" dirty="0">
                <a:solidFill>
                  <a:srgbClr val="283035"/>
                </a:solidFill>
                <a:latin typeface="Poppins Light"/>
              </a:rPr>
              <a:t>:</a:t>
            </a:r>
          </a:p>
          <a:p>
            <a:pPr marL="544653" lvl="1" indent="-272326">
              <a:lnSpc>
                <a:spcPts val="3531"/>
              </a:lnSpc>
              <a:buFont typeface="Arial"/>
              <a:buChar char="•"/>
            </a:pPr>
            <a:r>
              <a:rPr lang="en-US" sz="2522" dirty="0">
                <a:solidFill>
                  <a:srgbClr val="283035"/>
                </a:solidFill>
                <a:latin typeface="Poppins Light"/>
              </a:rPr>
              <a:t>Train (728ảnh)</a:t>
            </a:r>
          </a:p>
          <a:p>
            <a:pPr marL="544653" lvl="1" indent="-272326">
              <a:lnSpc>
                <a:spcPts val="3531"/>
              </a:lnSpc>
              <a:buFont typeface="Arial"/>
              <a:buChar char="•"/>
            </a:pPr>
            <a:r>
              <a:rPr lang="en-US" sz="2522" dirty="0">
                <a:solidFill>
                  <a:srgbClr val="283035"/>
                </a:solidFill>
                <a:latin typeface="Poppins"/>
              </a:rPr>
              <a:t>Valid(182 </a:t>
            </a:r>
            <a:r>
              <a:rPr lang="en-US" sz="2522" dirty="0" err="1">
                <a:solidFill>
                  <a:srgbClr val="283035"/>
                </a:solidFill>
                <a:latin typeface="Poppins"/>
              </a:rPr>
              <a:t>ảnh</a:t>
            </a:r>
            <a:r>
              <a:rPr lang="en-US" sz="2522" dirty="0">
                <a:solidFill>
                  <a:srgbClr val="283035"/>
                </a:solidFill>
                <a:latin typeface="Poppins"/>
              </a:rPr>
              <a:t>)</a:t>
            </a:r>
          </a:p>
          <a:p>
            <a:pPr>
              <a:lnSpc>
                <a:spcPts val="3531"/>
              </a:lnSpc>
            </a:pPr>
            <a:endParaRPr lang="en-US" sz="2522" dirty="0">
              <a:solidFill>
                <a:srgbClr val="283035"/>
              </a:solidFill>
              <a:latin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24098" y="277522"/>
            <a:ext cx="2001448" cy="1968698"/>
          </a:xfrm>
          <a:custGeom>
            <a:avLst/>
            <a:gdLst/>
            <a:ahLst/>
            <a:cxnLst/>
            <a:rect l="l" t="t" r="r" b="b"/>
            <a:pathLst>
              <a:path w="2001448" h="1968698">
                <a:moveTo>
                  <a:pt x="0" y="0"/>
                </a:moveTo>
                <a:lnTo>
                  <a:pt x="2001448" y="0"/>
                </a:lnTo>
                <a:lnTo>
                  <a:pt x="2001448" y="1968697"/>
                </a:lnTo>
                <a:lnTo>
                  <a:pt x="0" y="1968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TextBox 3"/>
          <p:cNvSpPr txBox="1"/>
          <p:nvPr/>
        </p:nvSpPr>
        <p:spPr>
          <a:xfrm>
            <a:off x="1765514" y="699786"/>
            <a:ext cx="6222571" cy="691001"/>
          </a:xfrm>
          <a:prstGeom prst="rect">
            <a:avLst/>
          </a:prstGeom>
        </p:spPr>
        <p:txBody>
          <a:bodyPr lIns="0" tIns="0" rIns="0" bIns="0" rtlCol="0" anchor="t">
            <a:spAutoFit/>
          </a:bodyPr>
          <a:lstStyle/>
          <a:p>
            <a:pPr algn="ctr">
              <a:lnSpc>
                <a:spcPts val="5147"/>
              </a:lnSpc>
            </a:pPr>
            <a:r>
              <a:rPr lang="en-US" sz="5199">
                <a:solidFill>
                  <a:srgbClr val="03989E"/>
                </a:solidFill>
                <a:latin typeface="Aileron Ultra-Bold"/>
              </a:rPr>
              <a:t>MINH HỌA DỮ LIỆU</a:t>
            </a:r>
          </a:p>
        </p:txBody>
      </p:sp>
      <p:sp>
        <p:nvSpPr>
          <p:cNvPr id="4" name="Freeform 4"/>
          <p:cNvSpPr/>
          <p:nvPr/>
        </p:nvSpPr>
        <p:spPr>
          <a:xfrm>
            <a:off x="2610848" y="6158483"/>
            <a:ext cx="4531903" cy="4540311"/>
          </a:xfrm>
          <a:custGeom>
            <a:avLst/>
            <a:gdLst/>
            <a:ahLst/>
            <a:cxnLst/>
            <a:rect l="l" t="t" r="r" b="b"/>
            <a:pathLst>
              <a:path w="4531903" h="4540311">
                <a:moveTo>
                  <a:pt x="0" y="0"/>
                </a:moveTo>
                <a:lnTo>
                  <a:pt x="4531904" y="0"/>
                </a:lnTo>
                <a:lnTo>
                  <a:pt x="4531904" y="4540311"/>
                </a:lnTo>
                <a:lnTo>
                  <a:pt x="0" y="4540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a:off x="459989" y="468677"/>
            <a:ext cx="770669" cy="795250"/>
          </a:xfrm>
          <a:custGeom>
            <a:avLst/>
            <a:gdLst/>
            <a:ahLst/>
            <a:cxnLst/>
            <a:rect l="l" t="t" r="r" b="b"/>
            <a:pathLst>
              <a:path w="770669" h="795250">
                <a:moveTo>
                  <a:pt x="0" y="0"/>
                </a:moveTo>
                <a:lnTo>
                  <a:pt x="770670" y="0"/>
                </a:lnTo>
                <a:lnTo>
                  <a:pt x="770670" y="795250"/>
                </a:lnTo>
                <a:lnTo>
                  <a:pt x="0" y="7952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6" name="Freeform 6"/>
          <p:cNvSpPr/>
          <p:nvPr/>
        </p:nvSpPr>
        <p:spPr>
          <a:xfrm>
            <a:off x="6295857" y="1870182"/>
            <a:ext cx="2128241" cy="2128241"/>
          </a:xfrm>
          <a:custGeom>
            <a:avLst/>
            <a:gdLst/>
            <a:ahLst/>
            <a:cxnLst/>
            <a:rect l="l" t="t" r="r" b="b"/>
            <a:pathLst>
              <a:path w="2128241" h="2128241">
                <a:moveTo>
                  <a:pt x="0" y="0"/>
                </a:moveTo>
                <a:lnTo>
                  <a:pt x="2128241" y="0"/>
                </a:lnTo>
                <a:lnTo>
                  <a:pt x="2128241" y="2128241"/>
                </a:lnTo>
                <a:lnTo>
                  <a:pt x="0" y="2128241"/>
                </a:lnTo>
                <a:lnTo>
                  <a:pt x="0" y="0"/>
                </a:lnTo>
                <a:close/>
              </a:path>
            </a:pathLst>
          </a:custGeom>
          <a:blipFill>
            <a:blip r:embed="rId8"/>
            <a:stretch>
              <a:fillRect/>
            </a:stretch>
          </a:blipFill>
        </p:spPr>
        <p:txBody>
          <a:bodyPr/>
          <a:lstStyle/>
          <a:p>
            <a:endParaRPr lang="vi-VN"/>
          </a:p>
        </p:txBody>
      </p:sp>
      <p:sp>
        <p:nvSpPr>
          <p:cNvPr id="7" name="Freeform 7"/>
          <p:cNvSpPr/>
          <p:nvPr/>
        </p:nvSpPr>
        <p:spPr>
          <a:xfrm>
            <a:off x="1390726" y="1870182"/>
            <a:ext cx="2128241" cy="2128241"/>
          </a:xfrm>
          <a:custGeom>
            <a:avLst/>
            <a:gdLst/>
            <a:ahLst/>
            <a:cxnLst/>
            <a:rect l="l" t="t" r="r" b="b"/>
            <a:pathLst>
              <a:path w="2128241" h="2128241">
                <a:moveTo>
                  <a:pt x="0" y="0"/>
                </a:moveTo>
                <a:lnTo>
                  <a:pt x="2128241" y="0"/>
                </a:lnTo>
                <a:lnTo>
                  <a:pt x="2128241" y="2128241"/>
                </a:lnTo>
                <a:lnTo>
                  <a:pt x="0" y="2128241"/>
                </a:lnTo>
                <a:lnTo>
                  <a:pt x="0" y="0"/>
                </a:lnTo>
                <a:close/>
              </a:path>
            </a:pathLst>
          </a:custGeom>
          <a:blipFill>
            <a:blip r:embed="rId9"/>
            <a:stretch>
              <a:fillRect/>
            </a:stretch>
          </a:blipFill>
        </p:spPr>
        <p:txBody>
          <a:bodyPr/>
          <a:lstStyle/>
          <a:p>
            <a:endParaRPr lang="vi-VN"/>
          </a:p>
        </p:txBody>
      </p:sp>
      <p:sp>
        <p:nvSpPr>
          <p:cNvPr id="8" name="Freeform 8"/>
          <p:cNvSpPr/>
          <p:nvPr/>
        </p:nvSpPr>
        <p:spPr>
          <a:xfrm>
            <a:off x="3842817" y="1870182"/>
            <a:ext cx="2128241" cy="2128241"/>
          </a:xfrm>
          <a:custGeom>
            <a:avLst/>
            <a:gdLst/>
            <a:ahLst/>
            <a:cxnLst/>
            <a:rect l="l" t="t" r="r" b="b"/>
            <a:pathLst>
              <a:path w="2128241" h="2128241">
                <a:moveTo>
                  <a:pt x="0" y="0"/>
                </a:moveTo>
                <a:lnTo>
                  <a:pt x="2128241" y="0"/>
                </a:lnTo>
                <a:lnTo>
                  <a:pt x="2128241" y="2128241"/>
                </a:lnTo>
                <a:lnTo>
                  <a:pt x="0" y="2128241"/>
                </a:lnTo>
                <a:lnTo>
                  <a:pt x="0" y="0"/>
                </a:lnTo>
                <a:close/>
              </a:path>
            </a:pathLst>
          </a:custGeom>
          <a:blipFill>
            <a:blip r:embed="rId10"/>
            <a:stretch>
              <a:fillRect/>
            </a:stretch>
          </a:blipFill>
        </p:spPr>
        <p:txBody>
          <a:bodyPr/>
          <a:lstStyle/>
          <a:p>
            <a:endParaRPr lang="vi-VN"/>
          </a:p>
        </p:txBody>
      </p:sp>
      <p:sp>
        <p:nvSpPr>
          <p:cNvPr id="9" name="Freeform 9"/>
          <p:cNvSpPr/>
          <p:nvPr/>
        </p:nvSpPr>
        <p:spPr>
          <a:xfrm>
            <a:off x="1390726" y="4376307"/>
            <a:ext cx="2128241" cy="2128241"/>
          </a:xfrm>
          <a:custGeom>
            <a:avLst/>
            <a:gdLst/>
            <a:ahLst/>
            <a:cxnLst/>
            <a:rect l="l" t="t" r="r" b="b"/>
            <a:pathLst>
              <a:path w="2128241" h="2128241">
                <a:moveTo>
                  <a:pt x="0" y="0"/>
                </a:moveTo>
                <a:lnTo>
                  <a:pt x="2128241" y="0"/>
                </a:lnTo>
                <a:lnTo>
                  <a:pt x="2128241" y="2128241"/>
                </a:lnTo>
                <a:lnTo>
                  <a:pt x="0" y="2128241"/>
                </a:lnTo>
                <a:lnTo>
                  <a:pt x="0" y="0"/>
                </a:lnTo>
                <a:close/>
              </a:path>
            </a:pathLst>
          </a:custGeom>
          <a:blipFill>
            <a:blip r:embed="rId11"/>
            <a:stretch>
              <a:fillRect/>
            </a:stretch>
          </a:blipFill>
        </p:spPr>
        <p:txBody>
          <a:bodyPr/>
          <a:lstStyle/>
          <a:p>
            <a:endParaRPr lang="vi-VN"/>
          </a:p>
        </p:txBody>
      </p:sp>
      <p:sp>
        <p:nvSpPr>
          <p:cNvPr id="10" name="Freeform 10"/>
          <p:cNvSpPr/>
          <p:nvPr/>
        </p:nvSpPr>
        <p:spPr>
          <a:xfrm>
            <a:off x="6295857" y="4376307"/>
            <a:ext cx="2128241" cy="2128241"/>
          </a:xfrm>
          <a:custGeom>
            <a:avLst/>
            <a:gdLst/>
            <a:ahLst/>
            <a:cxnLst/>
            <a:rect l="l" t="t" r="r" b="b"/>
            <a:pathLst>
              <a:path w="2128241" h="2128241">
                <a:moveTo>
                  <a:pt x="0" y="0"/>
                </a:moveTo>
                <a:lnTo>
                  <a:pt x="2128241" y="0"/>
                </a:lnTo>
                <a:lnTo>
                  <a:pt x="2128241" y="2128241"/>
                </a:lnTo>
                <a:lnTo>
                  <a:pt x="0" y="2128241"/>
                </a:lnTo>
                <a:lnTo>
                  <a:pt x="0" y="0"/>
                </a:lnTo>
                <a:close/>
              </a:path>
            </a:pathLst>
          </a:custGeom>
          <a:blipFill>
            <a:blip r:embed="rId12"/>
            <a:stretch>
              <a:fillRect l="-2986" r="-2986" b="-5972"/>
            </a:stretch>
          </a:blipFill>
        </p:spPr>
        <p:txBody>
          <a:bodyPr/>
          <a:lstStyle/>
          <a:p>
            <a:endParaRPr lang="vi-VN"/>
          </a:p>
        </p:txBody>
      </p:sp>
      <p:sp>
        <p:nvSpPr>
          <p:cNvPr id="11" name="Freeform 11"/>
          <p:cNvSpPr/>
          <p:nvPr/>
        </p:nvSpPr>
        <p:spPr>
          <a:xfrm>
            <a:off x="3842817" y="4376307"/>
            <a:ext cx="2128241" cy="2128241"/>
          </a:xfrm>
          <a:custGeom>
            <a:avLst/>
            <a:gdLst/>
            <a:ahLst/>
            <a:cxnLst/>
            <a:rect l="l" t="t" r="r" b="b"/>
            <a:pathLst>
              <a:path w="2128241" h="2128241">
                <a:moveTo>
                  <a:pt x="0" y="0"/>
                </a:moveTo>
                <a:lnTo>
                  <a:pt x="2128241" y="0"/>
                </a:lnTo>
                <a:lnTo>
                  <a:pt x="2128241" y="2128241"/>
                </a:lnTo>
                <a:lnTo>
                  <a:pt x="0" y="2128241"/>
                </a:lnTo>
                <a:lnTo>
                  <a:pt x="0" y="0"/>
                </a:lnTo>
                <a:close/>
              </a:path>
            </a:pathLst>
          </a:custGeom>
          <a:blipFill>
            <a:blip r:embed="rId13"/>
            <a:stretch>
              <a:fillRect/>
            </a:stretch>
          </a:blipFill>
        </p:spPr>
        <p:txBody>
          <a:bodyPr/>
          <a:lstStyle/>
          <a:p>
            <a:endParaRPr lang="vi-V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24098" y="277522"/>
            <a:ext cx="2001448" cy="1968698"/>
          </a:xfrm>
          <a:custGeom>
            <a:avLst/>
            <a:gdLst/>
            <a:ahLst/>
            <a:cxnLst/>
            <a:rect l="l" t="t" r="r" b="b"/>
            <a:pathLst>
              <a:path w="2001448" h="1968698">
                <a:moveTo>
                  <a:pt x="0" y="0"/>
                </a:moveTo>
                <a:lnTo>
                  <a:pt x="2001448" y="0"/>
                </a:lnTo>
                <a:lnTo>
                  <a:pt x="2001448" y="1968697"/>
                </a:lnTo>
                <a:lnTo>
                  <a:pt x="0" y="1968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2610848" y="6158483"/>
            <a:ext cx="4531903" cy="4540311"/>
          </a:xfrm>
          <a:custGeom>
            <a:avLst/>
            <a:gdLst/>
            <a:ahLst/>
            <a:cxnLst/>
            <a:rect l="l" t="t" r="r" b="b"/>
            <a:pathLst>
              <a:path w="4531903" h="4540311">
                <a:moveTo>
                  <a:pt x="0" y="0"/>
                </a:moveTo>
                <a:lnTo>
                  <a:pt x="4531904" y="0"/>
                </a:lnTo>
                <a:lnTo>
                  <a:pt x="4531904" y="4540311"/>
                </a:lnTo>
                <a:lnTo>
                  <a:pt x="0" y="4540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459989" y="468677"/>
            <a:ext cx="770669" cy="795250"/>
          </a:xfrm>
          <a:custGeom>
            <a:avLst/>
            <a:gdLst/>
            <a:ahLst/>
            <a:cxnLst/>
            <a:rect l="l" t="t" r="r" b="b"/>
            <a:pathLst>
              <a:path w="770669" h="795250">
                <a:moveTo>
                  <a:pt x="0" y="0"/>
                </a:moveTo>
                <a:lnTo>
                  <a:pt x="770670" y="0"/>
                </a:lnTo>
                <a:lnTo>
                  <a:pt x="770670" y="795250"/>
                </a:lnTo>
                <a:lnTo>
                  <a:pt x="0" y="7952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7" name="TextBox 7"/>
          <p:cNvSpPr txBox="1"/>
          <p:nvPr/>
        </p:nvSpPr>
        <p:spPr>
          <a:xfrm>
            <a:off x="1765514" y="699786"/>
            <a:ext cx="6222571" cy="691084"/>
          </a:xfrm>
          <a:prstGeom prst="rect">
            <a:avLst/>
          </a:prstGeom>
        </p:spPr>
        <p:txBody>
          <a:bodyPr lIns="0" tIns="0" rIns="0" bIns="0" rtlCol="0" anchor="t">
            <a:spAutoFit/>
          </a:bodyPr>
          <a:lstStyle/>
          <a:p>
            <a:pPr algn="ctr">
              <a:lnSpc>
                <a:spcPts val="5147"/>
              </a:lnSpc>
            </a:pPr>
            <a:r>
              <a:rPr lang="en-US" sz="5199">
                <a:solidFill>
                  <a:srgbClr val="03989E"/>
                </a:solidFill>
                <a:latin typeface="Aileron Ultra-Bold"/>
              </a:rPr>
              <a:t>MINH HỌA DỮ LIỆU</a:t>
            </a:r>
          </a:p>
        </p:txBody>
      </p:sp>
      <p:pic>
        <p:nvPicPr>
          <p:cNvPr id="8" name="Hình ảnh 7" descr="Ảnh có chứa ảnh chụp màn hình, màu vàng, Hình chữ nhật, Đồ họa&#10;&#10;Mô tả được tạo tự động">
            <a:extLst>
              <a:ext uri="{FF2B5EF4-FFF2-40B4-BE49-F238E27FC236}">
                <a16:creationId xmlns:a16="http://schemas.microsoft.com/office/drawing/2014/main" id="{FB27CECA-C0D7-427A-12A9-4A36FEC1B6C6}"/>
              </a:ext>
            </a:extLst>
          </p:cNvPr>
          <p:cNvPicPr>
            <a:picLocks noChangeAspect="1"/>
          </p:cNvPicPr>
          <p:nvPr/>
        </p:nvPicPr>
        <p:blipFill>
          <a:blip r:embed="rId8"/>
          <a:stretch>
            <a:fillRect/>
          </a:stretch>
        </p:blipFill>
        <p:spPr>
          <a:xfrm>
            <a:off x="5507482" y="2003903"/>
            <a:ext cx="3011797" cy="2972272"/>
          </a:xfrm>
          <a:prstGeom prst="rect">
            <a:avLst/>
          </a:prstGeom>
        </p:spPr>
      </p:pic>
      <p:pic>
        <p:nvPicPr>
          <p:cNvPr id="9" name="Hình ảnh 8" descr="Ảnh có chứa văn bản, Phụ kiện phổ thông&#10;&#10;Mô tả được tạo tự động">
            <a:extLst>
              <a:ext uri="{FF2B5EF4-FFF2-40B4-BE49-F238E27FC236}">
                <a16:creationId xmlns:a16="http://schemas.microsoft.com/office/drawing/2014/main" id="{7EFDA8BD-3FDA-C463-CC0D-4FA855C7186C}"/>
              </a:ext>
            </a:extLst>
          </p:cNvPr>
          <p:cNvPicPr>
            <a:picLocks noChangeAspect="1"/>
          </p:cNvPicPr>
          <p:nvPr/>
        </p:nvPicPr>
        <p:blipFill>
          <a:blip r:embed="rId9"/>
          <a:stretch>
            <a:fillRect/>
          </a:stretch>
        </p:blipFill>
        <p:spPr>
          <a:xfrm>
            <a:off x="1447800" y="1981200"/>
            <a:ext cx="3011797" cy="2971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7156414" y="5480954"/>
            <a:ext cx="4531903" cy="4540311"/>
          </a:xfrm>
          <a:custGeom>
            <a:avLst/>
            <a:gdLst/>
            <a:ahLst/>
            <a:cxnLst/>
            <a:rect l="l" t="t" r="r" b="b"/>
            <a:pathLst>
              <a:path w="4531903" h="4540311">
                <a:moveTo>
                  <a:pt x="0" y="0"/>
                </a:moveTo>
                <a:lnTo>
                  <a:pt x="4531903" y="0"/>
                </a:lnTo>
                <a:lnTo>
                  <a:pt x="4531903" y="4540311"/>
                </a:lnTo>
                <a:lnTo>
                  <a:pt x="0" y="4540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4993184" y="1422979"/>
            <a:ext cx="4429182" cy="4057975"/>
          </a:xfrm>
          <a:custGeom>
            <a:avLst/>
            <a:gdLst/>
            <a:ahLst/>
            <a:cxnLst/>
            <a:rect l="l" t="t" r="r" b="b"/>
            <a:pathLst>
              <a:path w="4429182" h="4057975">
                <a:moveTo>
                  <a:pt x="0" y="0"/>
                </a:moveTo>
                <a:lnTo>
                  <a:pt x="4429182" y="0"/>
                </a:lnTo>
                <a:lnTo>
                  <a:pt x="4429182" y="4057975"/>
                </a:lnTo>
                <a:lnTo>
                  <a:pt x="0" y="4057975"/>
                </a:lnTo>
                <a:lnTo>
                  <a:pt x="0" y="0"/>
                </a:lnTo>
                <a:close/>
              </a:path>
            </a:pathLst>
          </a:custGeom>
          <a:blipFill>
            <a:blip r:embed="rId4"/>
            <a:stretch>
              <a:fillRect/>
            </a:stretch>
          </a:blipFill>
        </p:spPr>
        <p:txBody>
          <a:bodyPr/>
          <a:lstStyle/>
          <a:p>
            <a:endParaRPr lang="vi-VN"/>
          </a:p>
        </p:txBody>
      </p:sp>
      <p:sp>
        <p:nvSpPr>
          <p:cNvPr id="4" name="TextBox 4"/>
          <p:cNvSpPr txBox="1"/>
          <p:nvPr/>
        </p:nvSpPr>
        <p:spPr>
          <a:xfrm>
            <a:off x="1631803" y="352359"/>
            <a:ext cx="5795495" cy="644967"/>
          </a:xfrm>
          <a:prstGeom prst="rect">
            <a:avLst/>
          </a:prstGeom>
        </p:spPr>
        <p:txBody>
          <a:bodyPr lIns="0" tIns="0" rIns="0" bIns="0" rtlCol="0" anchor="t">
            <a:spAutoFit/>
          </a:bodyPr>
          <a:lstStyle/>
          <a:p>
            <a:pPr>
              <a:lnSpc>
                <a:spcPts val="4851"/>
              </a:lnSpc>
            </a:pPr>
            <a:r>
              <a:rPr lang="en-US" sz="4900">
                <a:solidFill>
                  <a:srgbClr val="03989E"/>
                </a:solidFill>
                <a:latin typeface="Aileron Bold"/>
              </a:rPr>
              <a:t>CHUẨN BỊ DỮ LIỆU</a:t>
            </a:r>
          </a:p>
        </p:txBody>
      </p:sp>
      <p:sp>
        <p:nvSpPr>
          <p:cNvPr id="5" name="TextBox 5"/>
          <p:cNvSpPr txBox="1"/>
          <p:nvPr/>
        </p:nvSpPr>
        <p:spPr>
          <a:xfrm>
            <a:off x="731520" y="1678432"/>
            <a:ext cx="3798030" cy="4789043"/>
          </a:xfrm>
          <a:prstGeom prst="rect">
            <a:avLst/>
          </a:prstGeom>
        </p:spPr>
        <p:txBody>
          <a:bodyPr lIns="0" tIns="0" rIns="0" bIns="0" rtlCol="0" anchor="t">
            <a:spAutoFit/>
          </a:bodyPr>
          <a:lstStyle/>
          <a:p>
            <a:pPr>
              <a:lnSpc>
                <a:spcPts val="2212"/>
              </a:lnSpc>
            </a:pPr>
            <a:r>
              <a:rPr lang="en-US" sz="1580">
                <a:solidFill>
                  <a:srgbClr val="283035"/>
                </a:solidFill>
                <a:latin typeface="Poppins"/>
              </a:rPr>
              <a:t>Được tiến hành theo các bước sau:</a:t>
            </a:r>
          </a:p>
          <a:p>
            <a:pPr marL="341123" lvl="1" indent="-170561">
              <a:lnSpc>
                <a:spcPts val="2212"/>
              </a:lnSpc>
              <a:buFont typeface="Arial"/>
              <a:buChar char="•"/>
            </a:pPr>
            <a:r>
              <a:rPr lang="en-US" sz="1580">
                <a:solidFill>
                  <a:srgbClr val="283035"/>
                </a:solidFill>
                <a:latin typeface="Poppins"/>
              </a:rPr>
              <a:t>Định nghĩa các hằng số:</a:t>
            </a:r>
          </a:p>
          <a:p>
            <a:pPr marL="639066" lvl="2" indent="-213022">
              <a:lnSpc>
                <a:spcPts val="2072"/>
              </a:lnSpc>
              <a:buFont typeface="Arial"/>
              <a:buChar char="⚬"/>
            </a:pPr>
            <a:r>
              <a:rPr lang="en-US" sz="1480">
                <a:solidFill>
                  <a:srgbClr val="283035"/>
                </a:solidFill>
                <a:latin typeface="Poppins"/>
              </a:rPr>
              <a:t>BASE_PATH: Đường dẫn cơ sở chứa dữ liệu.</a:t>
            </a:r>
          </a:p>
          <a:p>
            <a:pPr marL="639066" lvl="2" indent="-213022">
              <a:lnSpc>
                <a:spcPts val="2072"/>
              </a:lnSpc>
              <a:buFont typeface="Arial"/>
              <a:buChar char="⚬"/>
            </a:pPr>
            <a:r>
              <a:rPr lang="en-US" sz="1480">
                <a:solidFill>
                  <a:srgbClr val="283035"/>
                </a:solidFill>
                <a:latin typeface="Poppins"/>
              </a:rPr>
              <a:t>TRAIN_PATH, VALID_PATH, TEST_PATH: Tên thư mục chứa dữ liệu huấn luyện, dữ liệu validation và dữ liệu kiểm tra tương ứng.</a:t>
            </a:r>
          </a:p>
          <a:p>
            <a:pPr marL="639066" lvl="2" indent="-213022">
              <a:lnSpc>
                <a:spcPts val="2072"/>
              </a:lnSpc>
              <a:buFont typeface="Arial"/>
              <a:buChar char="⚬"/>
            </a:pPr>
            <a:r>
              <a:rPr lang="en-US" sz="1480">
                <a:solidFill>
                  <a:srgbClr val="283035"/>
                </a:solidFill>
                <a:latin typeface="Poppins"/>
              </a:rPr>
              <a:t>CLASSES: Danh sách các lớp (các loại đối tượng) trong dữ liệu.</a:t>
            </a:r>
          </a:p>
          <a:p>
            <a:pPr marL="639066" lvl="2" indent="-213022">
              <a:lnSpc>
                <a:spcPts val="2072"/>
              </a:lnSpc>
              <a:buFont typeface="Arial"/>
              <a:buChar char="⚬"/>
            </a:pPr>
            <a:r>
              <a:rPr lang="en-US" sz="1480">
                <a:solidFill>
                  <a:srgbClr val="283035"/>
                </a:solidFill>
                <a:latin typeface="Poppins"/>
              </a:rPr>
              <a:t>IMG_SIZE: Kích thước ảnh được resize.</a:t>
            </a:r>
          </a:p>
          <a:p>
            <a:pPr marL="341123" lvl="1" indent="-170561">
              <a:lnSpc>
                <a:spcPts val="2212"/>
              </a:lnSpc>
              <a:buFont typeface="Arial"/>
              <a:buChar char="•"/>
            </a:pPr>
            <a:r>
              <a:rPr lang="en-US" sz="1580">
                <a:solidFill>
                  <a:srgbClr val="283035"/>
                </a:solidFill>
                <a:latin typeface="Poppins"/>
              </a:rPr>
              <a:t>Sử dụng hàm image_dataset_from_directory để tạo các tập dữ liệu: train_dataset, validation_dataset, test_dataset.</a:t>
            </a:r>
          </a:p>
          <a:p>
            <a:pPr>
              <a:lnSpc>
                <a:spcPts val="2212"/>
              </a:lnSpc>
            </a:pPr>
            <a:endParaRPr lang="en-US" sz="1580">
              <a:solidFill>
                <a:srgbClr val="283035"/>
              </a:solidFill>
              <a:latin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619</Words>
  <Application>Microsoft Office PowerPoint</Application>
  <PresentationFormat>Tùy chỉnh</PresentationFormat>
  <Paragraphs>71</Paragraphs>
  <Slides>34</Slides>
  <Notes>0</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34</vt:i4>
      </vt:variant>
    </vt:vector>
  </HeadingPairs>
  <TitlesOfParts>
    <vt:vector size="44" baseType="lpstr">
      <vt:lpstr>Aileron Bold</vt:lpstr>
      <vt:lpstr>Calibri</vt:lpstr>
      <vt:lpstr>Aileron Ultra-Bold</vt:lpstr>
      <vt:lpstr>Poppins Bold</vt:lpstr>
      <vt:lpstr>Poppins Semi-Bold</vt:lpstr>
      <vt:lpstr>Poppins Light</vt:lpstr>
      <vt:lpstr>Montserrat Medium</vt:lpstr>
      <vt:lpstr>Arial</vt:lpstr>
      <vt:lpstr>Poppins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lớp ảnh</dc:title>
  <cp:lastModifiedBy>Ngyễn Bảo Khang</cp:lastModifiedBy>
  <cp:revision>3</cp:revision>
  <dcterms:created xsi:type="dcterms:W3CDTF">2006-08-16T00:00:00Z</dcterms:created>
  <dcterms:modified xsi:type="dcterms:W3CDTF">2024-04-02T13:31:52Z</dcterms:modified>
  <dc:identifier>DAF96M--zFM</dc:identifier>
</cp:coreProperties>
</file>